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Lst>
  <p:notesMasterIdLst>
    <p:notesMasterId r:id="rId41"/>
  </p:notesMasterIdLst>
  <p:handoutMasterIdLst>
    <p:handoutMasterId r:id="rId42"/>
  </p:handoutMasterIdLst>
  <p:sldIdLst>
    <p:sldId id="287" r:id="rId2"/>
    <p:sldId id="292" r:id="rId3"/>
    <p:sldId id="318" r:id="rId4"/>
    <p:sldId id="319" r:id="rId5"/>
    <p:sldId id="391" r:id="rId6"/>
    <p:sldId id="316" r:id="rId7"/>
    <p:sldId id="331" r:id="rId8"/>
    <p:sldId id="393" r:id="rId9"/>
    <p:sldId id="394" r:id="rId10"/>
    <p:sldId id="395" r:id="rId11"/>
    <p:sldId id="396" r:id="rId12"/>
    <p:sldId id="392" r:id="rId13"/>
    <p:sldId id="332" r:id="rId14"/>
    <p:sldId id="381" r:id="rId15"/>
    <p:sldId id="340" r:id="rId16"/>
    <p:sldId id="383" r:id="rId17"/>
    <p:sldId id="337" r:id="rId18"/>
    <p:sldId id="334" r:id="rId19"/>
    <p:sldId id="338" r:id="rId20"/>
    <p:sldId id="342" r:id="rId21"/>
    <p:sldId id="384" r:id="rId22"/>
    <p:sldId id="385" r:id="rId23"/>
    <p:sldId id="343" r:id="rId24"/>
    <p:sldId id="344" r:id="rId25"/>
    <p:sldId id="386" r:id="rId26"/>
    <p:sldId id="387" r:id="rId27"/>
    <p:sldId id="388" r:id="rId28"/>
    <p:sldId id="389" r:id="rId29"/>
    <p:sldId id="350" r:id="rId30"/>
    <p:sldId id="390" r:id="rId31"/>
    <p:sldId id="355" r:id="rId32"/>
    <p:sldId id="356" r:id="rId33"/>
    <p:sldId id="357" r:id="rId34"/>
    <p:sldId id="361" r:id="rId35"/>
    <p:sldId id="360" r:id="rId36"/>
    <p:sldId id="362" r:id="rId37"/>
    <p:sldId id="378" r:id="rId38"/>
    <p:sldId id="379" r:id="rId39"/>
    <p:sldId id="305" r:id="rId40"/>
  </p:sldIdLst>
  <p:sldSz cx="9144000" cy="5143500" type="screen16x9"/>
  <p:notesSz cx="7019925" cy="9305925"/>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E8E8E"/>
    <a:srgbClr val="E8E8EA"/>
    <a:srgbClr val="FFA300"/>
    <a:srgbClr val="FC55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20" autoAdjust="0"/>
  </p:normalViewPr>
  <p:slideViewPr>
    <p:cSldViewPr snapToGrid="0" snapToObjects="1">
      <p:cViewPr varScale="1">
        <p:scale>
          <a:sx n="105" d="100"/>
          <a:sy n="105" d="100"/>
        </p:scale>
        <p:origin x="758" y="6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65" d="100"/>
          <a:sy n="65" d="100"/>
        </p:scale>
        <p:origin x="3154" y="48"/>
      </p:cViewPr>
      <p:guideLst>
        <p:guide orient="horz" pos="2931"/>
        <p:guide pos="221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987BA5-D54A-4CCB-96C6-676E826E7446}" type="doc">
      <dgm:prSet loTypeId="urn:microsoft.com/office/officeart/2005/8/layout/pyramid1" loCatId="pyramid" qsTypeId="urn:microsoft.com/office/officeart/2005/8/quickstyle/simple2" qsCatId="simple" csTypeId="urn:microsoft.com/office/officeart/2005/8/colors/accent1_2" csCatId="accent1" phldr="1"/>
      <dgm:spPr/>
    </dgm:pt>
    <dgm:pt modelId="{B6573414-DACA-4091-B41E-9C3A490F8BD6}">
      <dgm:prSet phldrT="[Texte]"/>
      <dgm:spPr>
        <a:solidFill>
          <a:schemeClr val="accent4"/>
        </a:solidFill>
      </dgm:spPr>
      <dgm:t>
        <a:bodyPr/>
        <a:lstStyle/>
        <a:p>
          <a:r>
            <a:rPr lang="fr-BE" dirty="0"/>
            <a:t> </a:t>
          </a:r>
          <a:endParaRPr lang="en-BE" dirty="0"/>
        </a:p>
      </dgm:t>
    </dgm:pt>
    <dgm:pt modelId="{CD1C8547-B87D-491D-9F49-299F08BC4796}" type="parTrans" cxnId="{73C76035-62F3-43D9-871C-A1F1D74F026E}">
      <dgm:prSet/>
      <dgm:spPr/>
      <dgm:t>
        <a:bodyPr/>
        <a:lstStyle/>
        <a:p>
          <a:endParaRPr lang="en-BE"/>
        </a:p>
      </dgm:t>
    </dgm:pt>
    <dgm:pt modelId="{15D32058-0198-48C2-9BDA-3D1BE8B655E9}" type="sibTrans" cxnId="{73C76035-62F3-43D9-871C-A1F1D74F026E}">
      <dgm:prSet/>
      <dgm:spPr/>
      <dgm:t>
        <a:bodyPr/>
        <a:lstStyle/>
        <a:p>
          <a:endParaRPr lang="en-BE"/>
        </a:p>
      </dgm:t>
    </dgm:pt>
    <dgm:pt modelId="{FF19372E-447F-4098-8C75-A9C4E456F1CD}">
      <dgm:prSet phldrT="[Texte]"/>
      <dgm:spPr>
        <a:solidFill>
          <a:schemeClr val="accent1"/>
        </a:solidFill>
      </dgm:spPr>
      <dgm:t>
        <a:bodyPr/>
        <a:lstStyle/>
        <a:p>
          <a:r>
            <a:rPr lang="fr-BE" dirty="0"/>
            <a:t> </a:t>
          </a:r>
          <a:endParaRPr lang="en-BE" dirty="0"/>
        </a:p>
      </dgm:t>
    </dgm:pt>
    <dgm:pt modelId="{F7A1758C-02EE-46C6-8178-A20CF8FAB3A6}" type="parTrans" cxnId="{E2722ECD-FC7D-45E3-B023-C65CC6E393C7}">
      <dgm:prSet/>
      <dgm:spPr/>
      <dgm:t>
        <a:bodyPr/>
        <a:lstStyle/>
        <a:p>
          <a:endParaRPr lang="en-BE"/>
        </a:p>
      </dgm:t>
    </dgm:pt>
    <dgm:pt modelId="{CFBC4C74-B489-4EDC-BF0E-3C239A136EAA}" type="sibTrans" cxnId="{E2722ECD-FC7D-45E3-B023-C65CC6E393C7}">
      <dgm:prSet/>
      <dgm:spPr/>
      <dgm:t>
        <a:bodyPr/>
        <a:lstStyle/>
        <a:p>
          <a:endParaRPr lang="en-BE"/>
        </a:p>
      </dgm:t>
    </dgm:pt>
    <dgm:pt modelId="{ED5C4C59-0B6B-4A3E-B818-1E96D7184B2B}">
      <dgm:prSet phldrT="[Texte]"/>
      <dgm:spPr>
        <a:solidFill>
          <a:schemeClr val="accent3"/>
        </a:solidFill>
      </dgm:spPr>
      <dgm:t>
        <a:bodyPr/>
        <a:lstStyle/>
        <a:p>
          <a:r>
            <a:rPr lang="fr-BE" dirty="0"/>
            <a:t> </a:t>
          </a:r>
          <a:endParaRPr lang="en-BE" dirty="0"/>
        </a:p>
      </dgm:t>
    </dgm:pt>
    <dgm:pt modelId="{20C70916-DC3D-456B-BF26-F6348DA3E1B4}" type="sibTrans" cxnId="{3CC0B542-53AF-4915-863D-DC3C584833EE}">
      <dgm:prSet/>
      <dgm:spPr/>
      <dgm:t>
        <a:bodyPr/>
        <a:lstStyle/>
        <a:p>
          <a:endParaRPr lang="en-BE"/>
        </a:p>
      </dgm:t>
    </dgm:pt>
    <dgm:pt modelId="{613BC307-38CA-486D-99A6-3466AF921653}" type="parTrans" cxnId="{3CC0B542-53AF-4915-863D-DC3C584833EE}">
      <dgm:prSet/>
      <dgm:spPr/>
      <dgm:t>
        <a:bodyPr/>
        <a:lstStyle/>
        <a:p>
          <a:endParaRPr lang="en-BE"/>
        </a:p>
      </dgm:t>
    </dgm:pt>
    <dgm:pt modelId="{60CF14CD-C584-47C1-B4E9-FC65182CBF81}">
      <dgm:prSet phldrT="[Texte]"/>
      <dgm:spPr>
        <a:solidFill>
          <a:schemeClr val="accent2"/>
        </a:solidFill>
      </dgm:spPr>
      <dgm:t>
        <a:bodyPr/>
        <a:lstStyle/>
        <a:p>
          <a:r>
            <a:rPr lang="fr-BE" dirty="0"/>
            <a:t> </a:t>
          </a:r>
          <a:endParaRPr lang="en-BE" dirty="0"/>
        </a:p>
      </dgm:t>
    </dgm:pt>
    <dgm:pt modelId="{F23E555A-9FE7-46A4-88E6-84E8917F6473}" type="parTrans" cxnId="{37D81CC0-07D0-430B-A758-96ACE3305D63}">
      <dgm:prSet/>
      <dgm:spPr/>
      <dgm:t>
        <a:bodyPr/>
        <a:lstStyle/>
        <a:p>
          <a:endParaRPr lang="en-BE"/>
        </a:p>
      </dgm:t>
    </dgm:pt>
    <dgm:pt modelId="{F0021157-A97A-4860-BEA3-B8FF047FB88C}" type="sibTrans" cxnId="{37D81CC0-07D0-430B-A758-96ACE3305D63}">
      <dgm:prSet/>
      <dgm:spPr/>
      <dgm:t>
        <a:bodyPr/>
        <a:lstStyle/>
        <a:p>
          <a:endParaRPr lang="en-BE"/>
        </a:p>
      </dgm:t>
    </dgm:pt>
    <dgm:pt modelId="{56B0244A-098F-4D69-BCE4-D7BCD164E7C2}" type="pres">
      <dgm:prSet presAssocID="{B4987BA5-D54A-4CCB-96C6-676E826E7446}" presName="Name0" presStyleCnt="0">
        <dgm:presLayoutVars>
          <dgm:dir/>
          <dgm:animLvl val="lvl"/>
          <dgm:resizeHandles val="exact"/>
        </dgm:presLayoutVars>
      </dgm:prSet>
      <dgm:spPr/>
    </dgm:pt>
    <dgm:pt modelId="{6C52FC66-6C09-49D2-ABE0-25E3B84DF835}" type="pres">
      <dgm:prSet presAssocID="{B6573414-DACA-4091-B41E-9C3A490F8BD6}" presName="Name8" presStyleCnt="0"/>
      <dgm:spPr/>
    </dgm:pt>
    <dgm:pt modelId="{95B6521D-784C-4ABA-87C6-031487629760}" type="pres">
      <dgm:prSet presAssocID="{B6573414-DACA-4091-B41E-9C3A490F8BD6}" presName="level" presStyleLbl="node1" presStyleIdx="0" presStyleCnt="4">
        <dgm:presLayoutVars>
          <dgm:chMax val="1"/>
          <dgm:bulletEnabled val="1"/>
        </dgm:presLayoutVars>
      </dgm:prSet>
      <dgm:spPr/>
    </dgm:pt>
    <dgm:pt modelId="{DF898DC9-8CD4-4D81-9DAB-FA0A17DEEC41}" type="pres">
      <dgm:prSet presAssocID="{B6573414-DACA-4091-B41E-9C3A490F8BD6}" presName="levelTx" presStyleLbl="revTx" presStyleIdx="0" presStyleCnt="0">
        <dgm:presLayoutVars>
          <dgm:chMax val="1"/>
          <dgm:bulletEnabled val="1"/>
        </dgm:presLayoutVars>
      </dgm:prSet>
      <dgm:spPr/>
    </dgm:pt>
    <dgm:pt modelId="{6F5DD400-7A45-4C40-B508-A12701063C31}" type="pres">
      <dgm:prSet presAssocID="{ED5C4C59-0B6B-4A3E-B818-1E96D7184B2B}" presName="Name8" presStyleCnt="0"/>
      <dgm:spPr/>
    </dgm:pt>
    <dgm:pt modelId="{5220B9A3-079B-4F1F-8167-D91AAE1D5935}" type="pres">
      <dgm:prSet presAssocID="{ED5C4C59-0B6B-4A3E-B818-1E96D7184B2B}" presName="level" presStyleLbl="node1" presStyleIdx="1" presStyleCnt="4">
        <dgm:presLayoutVars>
          <dgm:chMax val="1"/>
          <dgm:bulletEnabled val="1"/>
        </dgm:presLayoutVars>
      </dgm:prSet>
      <dgm:spPr/>
    </dgm:pt>
    <dgm:pt modelId="{0B6D2706-3D63-434E-A7D7-2306E9781A86}" type="pres">
      <dgm:prSet presAssocID="{ED5C4C59-0B6B-4A3E-B818-1E96D7184B2B}" presName="levelTx" presStyleLbl="revTx" presStyleIdx="0" presStyleCnt="0">
        <dgm:presLayoutVars>
          <dgm:chMax val="1"/>
          <dgm:bulletEnabled val="1"/>
        </dgm:presLayoutVars>
      </dgm:prSet>
      <dgm:spPr/>
    </dgm:pt>
    <dgm:pt modelId="{9DE00847-F0F1-4113-B371-FF5C9A516FE9}" type="pres">
      <dgm:prSet presAssocID="{60CF14CD-C584-47C1-B4E9-FC65182CBF81}" presName="Name8" presStyleCnt="0"/>
      <dgm:spPr/>
    </dgm:pt>
    <dgm:pt modelId="{E89B5BC4-D34A-4D5B-81B0-0CC0137DA50B}" type="pres">
      <dgm:prSet presAssocID="{60CF14CD-C584-47C1-B4E9-FC65182CBF81}" presName="level" presStyleLbl="node1" presStyleIdx="2" presStyleCnt="4">
        <dgm:presLayoutVars>
          <dgm:chMax val="1"/>
          <dgm:bulletEnabled val="1"/>
        </dgm:presLayoutVars>
      </dgm:prSet>
      <dgm:spPr/>
    </dgm:pt>
    <dgm:pt modelId="{D7E601D1-9765-4F27-A807-6EB74D7CC599}" type="pres">
      <dgm:prSet presAssocID="{60CF14CD-C584-47C1-B4E9-FC65182CBF81}" presName="levelTx" presStyleLbl="revTx" presStyleIdx="0" presStyleCnt="0">
        <dgm:presLayoutVars>
          <dgm:chMax val="1"/>
          <dgm:bulletEnabled val="1"/>
        </dgm:presLayoutVars>
      </dgm:prSet>
      <dgm:spPr/>
    </dgm:pt>
    <dgm:pt modelId="{2D99FEE3-182D-4A8E-BE9D-A26BA15DBEA1}" type="pres">
      <dgm:prSet presAssocID="{FF19372E-447F-4098-8C75-A9C4E456F1CD}" presName="Name8" presStyleCnt="0"/>
      <dgm:spPr/>
    </dgm:pt>
    <dgm:pt modelId="{3D92E8E5-C3A7-47B0-A720-F4DDC5C1940A}" type="pres">
      <dgm:prSet presAssocID="{FF19372E-447F-4098-8C75-A9C4E456F1CD}" presName="level" presStyleLbl="node1" presStyleIdx="3" presStyleCnt="4">
        <dgm:presLayoutVars>
          <dgm:chMax val="1"/>
          <dgm:bulletEnabled val="1"/>
        </dgm:presLayoutVars>
      </dgm:prSet>
      <dgm:spPr/>
    </dgm:pt>
    <dgm:pt modelId="{58108174-A877-4422-BE3B-84F91779E10A}" type="pres">
      <dgm:prSet presAssocID="{FF19372E-447F-4098-8C75-A9C4E456F1CD}" presName="levelTx" presStyleLbl="revTx" presStyleIdx="0" presStyleCnt="0">
        <dgm:presLayoutVars>
          <dgm:chMax val="1"/>
          <dgm:bulletEnabled val="1"/>
        </dgm:presLayoutVars>
      </dgm:prSet>
      <dgm:spPr/>
    </dgm:pt>
  </dgm:ptLst>
  <dgm:cxnLst>
    <dgm:cxn modelId="{73C76035-62F3-43D9-871C-A1F1D74F026E}" srcId="{B4987BA5-D54A-4CCB-96C6-676E826E7446}" destId="{B6573414-DACA-4091-B41E-9C3A490F8BD6}" srcOrd="0" destOrd="0" parTransId="{CD1C8547-B87D-491D-9F49-299F08BC4796}" sibTransId="{15D32058-0198-48C2-9BDA-3D1BE8B655E9}"/>
    <dgm:cxn modelId="{8BE4103F-944A-43DA-9E0F-AB9AF4B5246F}" type="presOf" srcId="{ED5C4C59-0B6B-4A3E-B818-1E96D7184B2B}" destId="{0B6D2706-3D63-434E-A7D7-2306E9781A86}" srcOrd="1" destOrd="0" presId="urn:microsoft.com/office/officeart/2005/8/layout/pyramid1"/>
    <dgm:cxn modelId="{3CC0B542-53AF-4915-863D-DC3C584833EE}" srcId="{B4987BA5-D54A-4CCB-96C6-676E826E7446}" destId="{ED5C4C59-0B6B-4A3E-B818-1E96D7184B2B}" srcOrd="1" destOrd="0" parTransId="{613BC307-38CA-486D-99A6-3466AF921653}" sibTransId="{20C70916-DC3D-456B-BF26-F6348DA3E1B4}"/>
    <dgm:cxn modelId="{E6801B6D-FE40-4D6F-B809-3F42222FD2D3}" type="presOf" srcId="{60CF14CD-C584-47C1-B4E9-FC65182CBF81}" destId="{D7E601D1-9765-4F27-A807-6EB74D7CC599}" srcOrd="1" destOrd="0" presId="urn:microsoft.com/office/officeart/2005/8/layout/pyramid1"/>
    <dgm:cxn modelId="{9A65294D-0208-4898-83EB-3FFC9A29AA29}" type="presOf" srcId="{B6573414-DACA-4091-B41E-9C3A490F8BD6}" destId="{95B6521D-784C-4ABA-87C6-031487629760}" srcOrd="0" destOrd="0" presId="urn:microsoft.com/office/officeart/2005/8/layout/pyramid1"/>
    <dgm:cxn modelId="{D5B72053-4911-42C6-9569-FC4D4412EB4B}" type="presOf" srcId="{ED5C4C59-0B6B-4A3E-B818-1E96D7184B2B}" destId="{5220B9A3-079B-4F1F-8167-D91AAE1D5935}" srcOrd="0" destOrd="0" presId="urn:microsoft.com/office/officeart/2005/8/layout/pyramid1"/>
    <dgm:cxn modelId="{97F71A88-A8B7-4862-A379-086084D300AA}" type="presOf" srcId="{FF19372E-447F-4098-8C75-A9C4E456F1CD}" destId="{58108174-A877-4422-BE3B-84F91779E10A}" srcOrd="1" destOrd="0" presId="urn:microsoft.com/office/officeart/2005/8/layout/pyramid1"/>
    <dgm:cxn modelId="{49EA3995-0572-4E01-80E0-76810E2A02F0}" type="presOf" srcId="{B4987BA5-D54A-4CCB-96C6-676E826E7446}" destId="{56B0244A-098F-4D69-BCE4-D7BCD164E7C2}" srcOrd="0" destOrd="0" presId="urn:microsoft.com/office/officeart/2005/8/layout/pyramid1"/>
    <dgm:cxn modelId="{37D81CC0-07D0-430B-A758-96ACE3305D63}" srcId="{B4987BA5-D54A-4CCB-96C6-676E826E7446}" destId="{60CF14CD-C584-47C1-B4E9-FC65182CBF81}" srcOrd="2" destOrd="0" parTransId="{F23E555A-9FE7-46A4-88E6-84E8917F6473}" sibTransId="{F0021157-A97A-4860-BEA3-B8FF047FB88C}"/>
    <dgm:cxn modelId="{DF3F54C9-C833-44C9-A501-7AC573AA9105}" type="presOf" srcId="{60CF14CD-C584-47C1-B4E9-FC65182CBF81}" destId="{E89B5BC4-D34A-4D5B-81B0-0CC0137DA50B}" srcOrd="0" destOrd="0" presId="urn:microsoft.com/office/officeart/2005/8/layout/pyramid1"/>
    <dgm:cxn modelId="{E2722ECD-FC7D-45E3-B023-C65CC6E393C7}" srcId="{B4987BA5-D54A-4CCB-96C6-676E826E7446}" destId="{FF19372E-447F-4098-8C75-A9C4E456F1CD}" srcOrd="3" destOrd="0" parTransId="{F7A1758C-02EE-46C6-8178-A20CF8FAB3A6}" sibTransId="{CFBC4C74-B489-4EDC-BF0E-3C239A136EAA}"/>
    <dgm:cxn modelId="{3A4108E3-7B90-4E36-94AD-81DD79C17791}" type="presOf" srcId="{B6573414-DACA-4091-B41E-9C3A490F8BD6}" destId="{DF898DC9-8CD4-4D81-9DAB-FA0A17DEEC41}" srcOrd="1" destOrd="0" presId="urn:microsoft.com/office/officeart/2005/8/layout/pyramid1"/>
    <dgm:cxn modelId="{5DC6AEE3-AC59-4449-B91B-02FF67EDA21F}" type="presOf" srcId="{FF19372E-447F-4098-8C75-A9C4E456F1CD}" destId="{3D92E8E5-C3A7-47B0-A720-F4DDC5C1940A}" srcOrd="0" destOrd="0" presId="urn:microsoft.com/office/officeart/2005/8/layout/pyramid1"/>
    <dgm:cxn modelId="{2D5D4D7F-D9EE-4E25-8B97-6DD0D4497AA5}" type="presParOf" srcId="{56B0244A-098F-4D69-BCE4-D7BCD164E7C2}" destId="{6C52FC66-6C09-49D2-ABE0-25E3B84DF835}" srcOrd="0" destOrd="0" presId="urn:microsoft.com/office/officeart/2005/8/layout/pyramid1"/>
    <dgm:cxn modelId="{AC449B2C-602A-4BBB-AD49-CA175B023B6A}" type="presParOf" srcId="{6C52FC66-6C09-49D2-ABE0-25E3B84DF835}" destId="{95B6521D-784C-4ABA-87C6-031487629760}" srcOrd="0" destOrd="0" presId="urn:microsoft.com/office/officeart/2005/8/layout/pyramid1"/>
    <dgm:cxn modelId="{0129A62F-1C23-4169-9109-B07323365ACC}" type="presParOf" srcId="{6C52FC66-6C09-49D2-ABE0-25E3B84DF835}" destId="{DF898DC9-8CD4-4D81-9DAB-FA0A17DEEC41}" srcOrd="1" destOrd="0" presId="urn:microsoft.com/office/officeart/2005/8/layout/pyramid1"/>
    <dgm:cxn modelId="{A24FA1DD-6D65-480E-814E-2AA46FCDE9B9}" type="presParOf" srcId="{56B0244A-098F-4D69-BCE4-D7BCD164E7C2}" destId="{6F5DD400-7A45-4C40-B508-A12701063C31}" srcOrd="1" destOrd="0" presId="urn:microsoft.com/office/officeart/2005/8/layout/pyramid1"/>
    <dgm:cxn modelId="{54C61907-78D7-4027-A60D-0D493FA48423}" type="presParOf" srcId="{6F5DD400-7A45-4C40-B508-A12701063C31}" destId="{5220B9A3-079B-4F1F-8167-D91AAE1D5935}" srcOrd="0" destOrd="0" presId="urn:microsoft.com/office/officeart/2005/8/layout/pyramid1"/>
    <dgm:cxn modelId="{9E1C321A-6193-41BF-96CF-D390D4F0FB4F}" type="presParOf" srcId="{6F5DD400-7A45-4C40-B508-A12701063C31}" destId="{0B6D2706-3D63-434E-A7D7-2306E9781A86}" srcOrd="1" destOrd="0" presId="urn:microsoft.com/office/officeart/2005/8/layout/pyramid1"/>
    <dgm:cxn modelId="{75C4D561-3544-4052-8899-E096D7C3EA8D}" type="presParOf" srcId="{56B0244A-098F-4D69-BCE4-D7BCD164E7C2}" destId="{9DE00847-F0F1-4113-B371-FF5C9A516FE9}" srcOrd="2" destOrd="0" presId="urn:microsoft.com/office/officeart/2005/8/layout/pyramid1"/>
    <dgm:cxn modelId="{C3F0F115-BD30-4199-9D5A-9E4D5281118D}" type="presParOf" srcId="{9DE00847-F0F1-4113-B371-FF5C9A516FE9}" destId="{E89B5BC4-D34A-4D5B-81B0-0CC0137DA50B}" srcOrd="0" destOrd="0" presId="urn:microsoft.com/office/officeart/2005/8/layout/pyramid1"/>
    <dgm:cxn modelId="{B42FCBC8-0006-4A3B-B898-80DB044EA0D1}" type="presParOf" srcId="{9DE00847-F0F1-4113-B371-FF5C9A516FE9}" destId="{D7E601D1-9765-4F27-A807-6EB74D7CC599}" srcOrd="1" destOrd="0" presId="urn:microsoft.com/office/officeart/2005/8/layout/pyramid1"/>
    <dgm:cxn modelId="{49ABFB36-02B2-4C02-82D8-858FD49EF9C2}" type="presParOf" srcId="{56B0244A-098F-4D69-BCE4-D7BCD164E7C2}" destId="{2D99FEE3-182D-4A8E-BE9D-A26BA15DBEA1}" srcOrd="3" destOrd="0" presId="urn:microsoft.com/office/officeart/2005/8/layout/pyramid1"/>
    <dgm:cxn modelId="{D6BCB6C2-420F-4F9B-ABD3-FA3E32C6181A}" type="presParOf" srcId="{2D99FEE3-182D-4A8E-BE9D-A26BA15DBEA1}" destId="{3D92E8E5-C3A7-47B0-A720-F4DDC5C1940A}" srcOrd="0" destOrd="0" presId="urn:microsoft.com/office/officeart/2005/8/layout/pyramid1"/>
    <dgm:cxn modelId="{780C6AA0-3B79-4CBC-8A4D-4B1A320E6391}" type="presParOf" srcId="{2D99FEE3-182D-4A8E-BE9D-A26BA15DBEA1}" destId="{58108174-A877-4422-BE3B-84F91779E10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6521D-784C-4ABA-87C6-031487629760}">
      <dsp:nvSpPr>
        <dsp:cNvPr id="0" name=""/>
        <dsp:cNvSpPr/>
      </dsp:nvSpPr>
      <dsp:spPr>
        <a:xfrm>
          <a:off x="2046514" y="0"/>
          <a:ext cx="1364342" cy="849117"/>
        </a:xfrm>
        <a:prstGeom prst="trapezoid">
          <a:avLst>
            <a:gd name="adj" fmla="val 80339"/>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fr-BE" sz="5100" kern="1200" dirty="0"/>
            <a:t> </a:t>
          </a:r>
          <a:endParaRPr lang="en-BE" sz="5100" kern="1200" dirty="0"/>
        </a:p>
      </dsp:txBody>
      <dsp:txXfrm>
        <a:off x="2046514" y="0"/>
        <a:ext cx="1364342" cy="849117"/>
      </dsp:txXfrm>
    </dsp:sp>
    <dsp:sp modelId="{5220B9A3-079B-4F1F-8167-D91AAE1D5935}">
      <dsp:nvSpPr>
        <dsp:cNvPr id="0" name=""/>
        <dsp:cNvSpPr/>
      </dsp:nvSpPr>
      <dsp:spPr>
        <a:xfrm>
          <a:off x="1364342" y="849116"/>
          <a:ext cx="2728685" cy="849117"/>
        </a:xfrm>
        <a:prstGeom prst="trapezoid">
          <a:avLst>
            <a:gd name="adj" fmla="val 80339"/>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fr-BE" sz="5100" kern="1200" dirty="0"/>
            <a:t> </a:t>
          </a:r>
          <a:endParaRPr lang="en-BE" sz="5100" kern="1200" dirty="0"/>
        </a:p>
      </dsp:txBody>
      <dsp:txXfrm>
        <a:off x="1841862" y="849116"/>
        <a:ext cx="1773645" cy="849117"/>
      </dsp:txXfrm>
    </dsp:sp>
    <dsp:sp modelId="{E89B5BC4-D34A-4D5B-81B0-0CC0137DA50B}">
      <dsp:nvSpPr>
        <dsp:cNvPr id="0" name=""/>
        <dsp:cNvSpPr/>
      </dsp:nvSpPr>
      <dsp:spPr>
        <a:xfrm>
          <a:off x="682171" y="1698233"/>
          <a:ext cx="4093028" cy="849117"/>
        </a:xfrm>
        <a:prstGeom prst="trapezoid">
          <a:avLst>
            <a:gd name="adj" fmla="val 80339"/>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fr-BE" sz="5100" kern="1200" dirty="0"/>
            <a:t> </a:t>
          </a:r>
          <a:endParaRPr lang="en-BE" sz="5100" kern="1200" dirty="0"/>
        </a:p>
      </dsp:txBody>
      <dsp:txXfrm>
        <a:off x="1398451" y="1698233"/>
        <a:ext cx="2660468" cy="849117"/>
      </dsp:txXfrm>
    </dsp:sp>
    <dsp:sp modelId="{3D92E8E5-C3A7-47B0-A720-F4DDC5C1940A}">
      <dsp:nvSpPr>
        <dsp:cNvPr id="0" name=""/>
        <dsp:cNvSpPr/>
      </dsp:nvSpPr>
      <dsp:spPr>
        <a:xfrm>
          <a:off x="0" y="2547351"/>
          <a:ext cx="5457370" cy="849117"/>
        </a:xfrm>
        <a:prstGeom prst="trapezoid">
          <a:avLst>
            <a:gd name="adj" fmla="val 80339"/>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fr-BE" sz="5100" kern="1200" dirty="0"/>
            <a:t> </a:t>
          </a:r>
          <a:endParaRPr lang="en-BE" sz="5100" kern="1200" dirty="0"/>
        </a:p>
      </dsp:txBody>
      <dsp:txXfrm>
        <a:off x="955039" y="2547351"/>
        <a:ext cx="3547291" cy="84911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EFC237-625A-4E64-95E8-12D0719CBEE8}"/>
              </a:ext>
            </a:extLst>
          </p:cNvPr>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GB"/>
          </a:p>
        </p:txBody>
      </p:sp>
      <p:sp>
        <p:nvSpPr>
          <p:cNvPr id="3" name="Date Placeholder 2">
            <a:extLst>
              <a:ext uri="{FF2B5EF4-FFF2-40B4-BE49-F238E27FC236}">
                <a16:creationId xmlns:a16="http://schemas.microsoft.com/office/drawing/2014/main" id="{45B04DD8-0717-4B26-AAAF-915D500C569F}"/>
              </a:ext>
            </a:extLst>
          </p:cNvPr>
          <p:cNvSpPr>
            <a:spLocks noGrp="1"/>
          </p:cNvSpPr>
          <p:nvPr>
            <p:ph type="dt" sz="quarter" idx="1"/>
          </p:nvPr>
        </p:nvSpPr>
        <p:spPr>
          <a:xfrm>
            <a:off x="3976333" y="0"/>
            <a:ext cx="3041968" cy="466912"/>
          </a:xfrm>
          <a:prstGeom prst="rect">
            <a:avLst/>
          </a:prstGeom>
        </p:spPr>
        <p:txBody>
          <a:bodyPr vert="horz" lIns="93287" tIns="46644" rIns="93287" bIns="46644" rtlCol="0"/>
          <a:lstStyle>
            <a:lvl1pPr algn="r">
              <a:defRPr sz="1200"/>
            </a:lvl1pPr>
          </a:lstStyle>
          <a:p>
            <a:fld id="{B9444C8E-47E0-4CE3-BD6A-D5581DDE5237}" type="datetimeFigureOut">
              <a:rPr lang="en-GB" smtClean="0"/>
              <a:t>14/11/2024</a:t>
            </a:fld>
            <a:endParaRPr lang="en-GB"/>
          </a:p>
        </p:txBody>
      </p:sp>
      <p:sp>
        <p:nvSpPr>
          <p:cNvPr id="4" name="Footer Placeholder 3">
            <a:extLst>
              <a:ext uri="{FF2B5EF4-FFF2-40B4-BE49-F238E27FC236}">
                <a16:creationId xmlns:a16="http://schemas.microsoft.com/office/drawing/2014/main" id="{0EF78A10-A28C-440B-A650-8FE4EF639889}"/>
              </a:ext>
            </a:extLst>
          </p:cNvPr>
          <p:cNvSpPr>
            <a:spLocks noGrp="1"/>
          </p:cNvSpPr>
          <p:nvPr>
            <p:ph type="ftr" sz="quarter" idx="2"/>
          </p:nvPr>
        </p:nvSpPr>
        <p:spPr>
          <a:xfrm>
            <a:off x="0" y="8839014"/>
            <a:ext cx="3041968" cy="466911"/>
          </a:xfrm>
          <a:prstGeom prst="rect">
            <a:avLst/>
          </a:prstGeom>
        </p:spPr>
        <p:txBody>
          <a:bodyPr vert="horz" lIns="93287" tIns="46644" rIns="93287" bIns="46644"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6930908-4A03-4093-B8FF-A9792F424558}"/>
              </a:ext>
            </a:extLst>
          </p:cNvPr>
          <p:cNvSpPr>
            <a:spLocks noGrp="1"/>
          </p:cNvSpPr>
          <p:nvPr>
            <p:ph type="sldNum" sz="quarter" idx="3"/>
          </p:nvPr>
        </p:nvSpPr>
        <p:spPr>
          <a:xfrm>
            <a:off x="3976333" y="8839014"/>
            <a:ext cx="3041968" cy="466911"/>
          </a:xfrm>
          <a:prstGeom prst="rect">
            <a:avLst/>
          </a:prstGeom>
        </p:spPr>
        <p:txBody>
          <a:bodyPr vert="horz" lIns="93287" tIns="46644" rIns="93287" bIns="46644" rtlCol="0" anchor="b"/>
          <a:lstStyle>
            <a:lvl1pPr algn="r">
              <a:defRPr sz="1200"/>
            </a:lvl1pPr>
          </a:lstStyle>
          <a:p>
            <a:fld id="{7B82F0EE-6462-438E-B0BA-B5848391ABBD}" type="slidenum">
              <a:rPr lang="en-GB" smtClean="0"/>
              <a:t>‹N°›</a:t>
            </a:fld>
            <a:endParaRPr lang="en-GB"/>
          </a:p>
        </p:txBody>
      </p:sp>
    </p:spTree>
    <p:extLst>
      <p:ext uri="{BB962C8B-B14F-4D97-AF65-F5344CB8AC3E}">
        <p14:creationId xmlns:p14="http://schemas.microsoft.com/office/powerpoint/2010/main" val="559706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fr-FR"/>
          </a:p>
        </p:txBody>
      </p:sp>
      <p:sp>
        <p:nvSpPr>
          <p:cNvPr id="3" name="Espace réservé de la date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CFF1AEB2-42CF-D249-A370-81F036031615}" type="datetimeFigureOut">
              <a:rPr lang="fr-FR" smtClean="0"/>
              <a:t>14/11/2024</a:t>
            </a:fld>
            <a:endParaRPr lang="fr-FR"/>
          </a:p>
        </p:txBody>
      </p:sp>
      <p:sp>
        <p:nvSpPr>
          <p:cNvPr id="4" name="Espace réservé de l'image des diapositives 3"/>
          <p:cNvSpPr>
            <a:spLocks noGrp="1" noRot="1" noChangeAspect="1"/>
          </p:cNvSpPr>
          <p:nvPr>
            <p:ph type="sldImg" idx="2"/>
          </p:nvPr>
        </p:nvSpPr>
        <p:spPr>
          <a:xfrm>
            <a:off x="407988" y="698500"/>
            <a:ext cx="6203950" cy="3489325"/>
          </a:xfrm>
          <a:prstGeom prst="rect">
            <a:avLst/>
          </a:prstGeom>
          <a:noFill/>
          <a:ln w="12700">
            <a:solidFill>
              <a:prstClr val="black"/>
            </a:solidFill>
          </a:ln>
        </p:spPr>
        <p:txBody>
          <a:bodyPr vert="horz" lIns="93287" tIns="46644" rIns="93287" bIns="46644" rtlCol="0" anchor="ctr"/>
          <a:lstStyle/>
          <a:p>
            <a:endParaRPr lang="fr-FR"/>
          </a:p>
        </p:txBody>
      </p:sp>
      <p:sp>
        <p:nvSpPr>
          <p:cNvPr id="5" name="Espace réservé des commentaires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6" name="Espace réservé du pied de page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244CCB83-A257-5244-B7F5-4775C59A054E}" type="slidenum">
              <a:rPr lang="fr-FR" smtClean="0"/>
              <a:t>‹N°›</a:t>
            </a:fld>
            <a:endParaRPr lang="fr-FR"/>
          </a:p>
        </p:txBody>
      </p:sp>
    </p:spTree>
    <p:extLst>
      <p:ext uri="{BB962C8B-B14F-4D97-AF65-F5344CB8AC3E}">
        <p14:creationId xmlns:p14="http://schemas.microsoft.com/office/powerpoint/2010/main" val="30147827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1</a:t>
            </a:fld>
            <a:endParaRPr lang="fr-FR"/>
          </a:p>
        </p:txBody>
      </p:sp>
    </p:spTree>
    <p:extLst>
      <p:ext uri="{BB962C8B-B14F-4D97-AF65-F5344CB8AC3E}">
        <p14:creationId xmlns:p14="http://schemas.microsoft.com/office/powerpoint/2010/main" val="93691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D6BD4-13FE-9A52-DEB2-5AAB6E83DCE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1F1C60-28E3-1C91-ABBB-0D9FB07193C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D995A9-2D27-DC0D-1B2E-5BFD5805D2ED}"/>
              </a:ext>
            </a:extLst>
          </p:cNvPr>
          <p:cNvSpPr>
            <a:spLocks noGrp="1"/>
          </p:cNvSpPr>
          <p:nvPr>
            <p:ph type="body" idx="1"/>
          </p:nvPr>
        </p:nvSpPr>
        <p:spPr/>
        <p:txBody>
          <a:bodyPr/>
          <a:lstStyle/>
          <a:p>
            <a:endParaRPr lang="en-BE"/>
          </a:p>
        </p:txBody>
      </p:sp>
      <p:sp>
        <p:nvSpPr>
          <p:cNvPr id="4" name="Espace réservé du numéro de diapositive 3">
            <a:extLst>
              <a:ext uri="{FF2B5EF4-FFF2-40B4-BE49-F238E27FC236}">
                <a16:creationId xmlns:a16="http://schemas.microsoft.com/office/drawing/2014/main" id="{F4F3941A-E48F-8818-0EC3-0185D2B8E58D}"/>
              </a:ext>
            </a:extLst>
          </p:cNvPr>
          <p:cNvSpPr>
            <a:spLocks noGrp="1"/>
          </p:cNvSpPr>
          <p:nvPr>
            <p:ph type="sldNum" sz="quarter" idx="5"/>
          </p:nvPr>
        </p:nvSpPr>
        <p:spPr/>
        <p:txBody>
          <a:bodyPr/>
          <a:lstStyle/>
          <a:p>
            <a:fld id="{244CCB83-A257-5244-B7F5-4775C59A054E}" type="slidenum">
              <a:rPr lang="fr-FR" smtClean="0"/>
              <a:t>10</a:t>
            </a:fld>
            <a:endParaRPr lang="fr-FR"/>
          </a:p>
        </p:txBody>
      </p:sp>
    </p:spTree>
    <p:extLst>
      <p:ext uri="{BB962C8B-B14F-4D97-AF65-F5344CB8AC3E}">
        <p14:creationId xmlns:p14="http://schemas.microsoft.com/office/powerpoint/2010/main" val="73833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34274-EC14-CB72-5E35-5357BDB4CB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05B6DA-B5A4-56E6-CCB7-727ACDF6674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6AD986-7831-B375-AB86-BC2CDE1A8FBC}"/>
              </a:ext>
            </a:extLst>
          </p:cNvPr>
          <p:cNvSpPr>
            <a:spLocks noGrp="1"/>
          </p:cNvSpPr>
          <p:nvPr>
            <p:ph type="body" idx="1"/>
          </p:nvPr>
        </p:nvSpPr>
        <p:spPr/>
        <p:txBody>
          <a:bodyPr/>
          <a:lstStyle/>
          <a:p>
            <a:endParaRPr lang="en-BE"/>
          </a:p>
        </p:txBody>
      </p:sp>
      <p:sp>
        <p:nvSpPr>
          <p:cNvPr id="4" name="Espace réservé du numéro de diapositive 3">
            <a:extLst>
              <a:ext uri="{FF2B5EF4-FFF2-40B4-BE49-F238E27FC236}">
                <a16:creationId xmlns:a16="http://schemas.microsoft.com/office/drawing/2014/main" id="{A11F2227-A847-679D-0412-750CCE167F3E}"/>
              </a:ext>
            </a:extLst>
          </p:cNvPr>
          <p:cNvSpPr>
            <a:spLocks noGrp="1"/>
          </p:cNvSpPr>
          <p:nvPr>
            <p:ph type="sldNum" sz="quarter" idx="5"/>
          </p:nvPr>
        </p:nvSpPr>
        <p:spPr/>
        <p:txBody>
          <a:bodyPr/>
          <a:lstStyle/>
          <a:p>
            <a:fld id="{244CCB83-A257-5244-B7F5-4775C59A054E}" type="slidenum">
              <a:rPr lang="fr-FR" smtClean="0"/>
              <a:t>11</a:t>
            </a:fld>
            <a:endParaRPr lang="fr-FR"/>
          </a:p>
        </p:txBody>
      </p:sp>
    </p:spTree>
    <p:extLst>
      <p:ext uri="{BB962C8B-B14F-4D97-AF65-F5344CB8AC3E}">
        <p14:creationId xmlns:p14="http://schemas.microsoft.com/office/powerpoint/2010/main" val="3568772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82E06-1E17-36AD-2C22-DE14303673E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B8CACB-83DC-EB5F-8087-3B2FDC024FD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3D5599-C2FB-7183-7D80-646C8F81CBC9}"/>
              </a:ext>
            </a:extLst>
          </p:cNvPr>
          <p:cNvSpPr>
            <a:spLocks noGrp="1"/>
          </p:cNvSpPr>
          <p:nvPr>
            <p:ph type="body" idx="1"/>
          </p:nvPr>
        </p:nvSpPr>
        <p:spPr/>
        <p:txBody>
          <a:bodyPr/>
          <a:lstStyle/>
          <a:p>
            <a:endParaRPr lang="en-BE"/>
          </a:p>
        </p:txBody>
      </p:sp>
      <p:sp>
        <p:nvSpPr>
          <p:cNvPr id="4" name="Espace réservé du numéro de diapositive 3">
            <a:extLst>
              <a:ext uri="{FF2B5EF4-FFF2-40B4-BE49-F238E27FC236}">
                <a16:creationId xmlns:a16="http://schemas.microsoft.com/office/drawing/2014/main" id="{643388AD-BF9F-D9E8-0042-925D27473DDF}"/>
              </a:ext>
            </a:extLst>
          </p:cNvPr>
          <p:cNvSpPr>
            <a:spLocks noGrp="1"/>
          </p:cNvSpPr>
          <p:nvPr>
            <p:ph type="sldNum" sz="quarter" idx="5"/>
          </p:nvPr>
        </p:nvSpPr>
        <p:spPr/>
        <p:txBody>
          <a:bodyPr/>
          <a:lstStyle/>
          <a:p>
            <a:fld id="{244CCB83-A257-5244-B7F5-4775C59A054E}" type="slidenum">
              <a:rPr lang="fr-FR" smtClean="0"/>
              <a:t>12</a:t>
            </a:fld>
            <a:endParaRPr lang="fr-FR"/>
          </a:p>
        </p:txBody>
      </p:sp>
    </p:spTree>
    <p:extLst>
      <p:ext uri="{BB962C8B-B14F-4D97-AF65-F5344CB8AC3E}">
        <p14:creationId xmlns:p14="http://schemas.microsoft.com/office/powerpoint/2010/main" val="638970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13</a:t>
            </a:fld>
            <a:endParaRPr lang="fr-FR"/>
          </a:p>
        </p:txBody>
      </p:sp>
    </p:spTree>
    <p:extLst>
      <p:ext uri="{BB962C8B-B14F-4D97-AF65-F5344CB8AC3E}">
        <p14:creationId xmlns:p14="http://schemas.microsoft.com/office/powerpoint/2010/main" val="1259451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14</a:t>
            </a:fld>
            <a:endParaRPr lang="fr-FR"/>
          </a:p>
        </p:txBody>
      </p:sp>
    </p:spTree>
    <p:extLst>
      <p:ext uri="{BB962C8B-B14F-4D97-AF65-F5344CB8AC3E}">
        <p14:creationId xmlns:p14="http://schemas.microsoft.com/office/powerpoint/2010/main" val="1674301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15</a:t>
            </a:fld>
            <a:endParaRPr lang="fr-FR"/>
          </a:p>
        </p:txBody>
      </p:sp>
    </p:spTree>
    <p:extLst>
      <p:ext uri="{BB962C8B-B14F-4D97-AF65-F5344CB8AC3E}">
        <p14:creationId xmlns:p14="http://schemas.microsoft.com/office/powerpoint/2010/main" val="85604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16</a:t>
            </a:fld>
            <a:endParaRPr lang="fr-FR"/>
          </a:p>
        </p:txBody>
      </p:sp>
    </p:spTree>
    <p:extLst>
      <p:ext uri="{BB962C8B-B14F-4D97-AF65-F5344CB8AC3E}">
        <p14:creationId xmlns:p14="http://schemas.microsoft.com/office/powerpoint/2010/main" val="381047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17</a:t>
            </a:fld>
            <a:endParaRPr lang="fr-FR"/>
          </a:p>
        </p:txBody>
      </p:sp>
    </p:spTree>
    <p:extLst>
      <p:ext uri="{BB962C8B-B14F-4D97-AF65-F5344CB8AC3E}">
        <p14:creationId xmlns:p14="http://schemas.microsoft.com/office/powerpoint/2010/main" val="3965803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18</a:t>
            </a:fld>
            <a:endParaRPr lang="fr-FR"/>
          </a:p>
        </p:txBody>
      </p:sp>
    </p:spTree>
    <p:extLst>
      <p:ext uri="{BB962C8B-B14F-4D97-AF65-F5344CB8AC3E}">
        <p14:creationId xmlns:p14="http://schemas.microsoft.com/office/powerpoint/2010/main" val="3376201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19</a:t>
            </a:fld>
            <a:endParaRPr lang="fr-FR"/>
          </a:p>
        </p:txBody>
      </p:sp>
    </p:spTree>
    <p:extLst>
      <p:ext uri="{BB962C8B-B14F-4D97-AF65-F5344CB8AC3E}">
        <p14:creationId xmlns:p14="http://schemas.microsoft.com/office/powerpoint/2010/main" val="4125063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2</a:t>
            </a:fld>
            <a:endParaRPr lang="fr-FR"/>
          </a:p>
        </p:txBody>
      </p:sp>
    </p:spTree>
    <p:extLst>
      <p:ext uri="{BB962C8B-B14F-4D97-AF65-F5344CB8AC3E}">
        <p14:creationId xmlns:p14="http://schemas.microsoft.com/office/powerpoint/2010/main" val="4213810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20</a:t>
            </a:fld>
            <a:endParaRPr lang="fr-FR"/>
          </a:p>
        </p:txBody>
      </p:sp>
    </p:spTree>
    <p:extLst>
      <p:ext uri="{BB962C8B-B14F-4D97-AF65-F5344CB8AC3E}">
        <p14:creationId xmlns:p14="http://schemas.microsoft.com/office/powerpoint/2010/main" val="1678074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21</a:t>
            </a:fld>
            <a:endParaRPr lang="fr-FR"/>
          </a:p>
        </p:txBody>
      </p:sp>
    </p:spTree>
    <p:extLst>
      <p:ext uri="{BB962C8B-B14F-4D97-AF65-F5344CB8AC3E}">
        <p14:creationId xmlns:p14="http://schemas.microsoft.com/office/powerpoint/2010/main" val="2901397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22</a:t>
            </a:fld>
            <a:endParaRPr lang="fr-FR"/>
          </a:p>
        </p:txBody>
      </p:sp>
    </p:spTree>
    <p:extLst>
      <p:ext uri="{BB962C8B-B14F-4D97-AF65-F5344CB8AC3E}">
        <p14:creationId xmlns:p14="http://schemas.microsoft.com/office/powerpoint/2010/main" val="2489102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23</a:t>
            </a:fld>
            <a:endParaRPr lang="fr-FR"/>
          </a:p>
        </p:txBody>
      </p:sp>
    </p:spTree>
    <p:extLst>
      <p:ext uri="{BB962C8B-B14F-4D97-AF65-F5344CB8AC3E}">
        <p14:creationId xmlns:p14="http://schemas.microsoft.com/office/powerpoint/2010/main" val="3936215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b="0" i="0" dirty="0">
              <a:solidFill>
                <a:srgbClr val="000000"/>
              </a:solidFill>
              <a:effectLst/>
              <a:latin typeface="inherit"/>
            </a:endParaRPr>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24</a:t>
            </a:fld>
            <a:endParaRPr lang="fr-FR"/>
          </a:p>
        </p:txBody>
      </p:sp>
    </p:spTree>
    <p:extLst>
      <p:ext uri="{BB962C8B-B14F-4D97-AF65-F5344CB8AC3E}">
        <p14:creationId xmlns:p14="http://schemas.microsoft.com/office/powerpoint/2010/main" val="1750655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b="0" i="0" dirty="0">
              <a:solidFill>
                <a:srgbClr val="000000"/>
              </a:solidFill>
              <a:effectLst/>
              <a:latin typeface="inherit"/>
            </a:endParaRPr>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25</a:t>
            </a:fld>
            <a:endParaRPr lang="fr-FR"/>
          </a:p>
        </p:txBody>
      </p:sp>
    </p:spTree>
    <p:extLst>
      <p:ext uri="{BB962C8B-B14F-4D97-AF65-F5344CB8AC3E}">
        <p14:creationId xmlns:p14="http://schemas.microsoft.com/office/powerpoint/2010/main" val="490375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b="0" i="0" dirty="0">
              <a:solidFill>
                <a:srgbClr val="000000"/>
              </a:solidFill>
              <a:effectLst/>
              <a:latin typeface="inherit"/>
            </a:endParaRPr>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26</a:t>
            </a:fld>
            <a:endParaRPr lang="fr-FR"/>
          </a:p>
        </p:txBody>
      </p:sp>
    </p:spTree>
    <p:extLst>
      <p:ext uri="{BB962C8B-B14F-4D97-AF65-F5344CB8AC3E}">
        <p14:creationId xmlns:p14="http://schemas.microsoft.com/office/powerpoint/2010/main" val="1195607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b="0" i="0" dirty="0">
              <a:solidFill>
                <a:srgbClr val="000000"/>
              </a:solidFill>
              <a:effectLst/>
              <a:latin typeface="inherit"/>
            </a:endParaRPr>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27</a:t>
            </a:fld>
            <a:endParaRPr lang="fr-FR"/>
          </a:p>
        </p:txBody>
      </p:sp>
    </p:spTree>
    <p:extLst>
      <p:ext uri="{BB962C8B-B14F-4D97-AF65-F5344CB8AC3E}">
        <p14:creationId xmlns:p14="http://schemas.microsoft.com/office/powerpoint/2010/main" val="1861995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b="0" i="0" dirty="0">
              <a:solidFill>
                <a:srgbClr val="000000"/>
              </a:solidFill>
              <a:effectLst/>
              <a:latin typeface="inherit"/>
            </a:endParaRPr>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28</a:t>
            </a:fld>
            <a:endParaRPr lang="fr-FR"/>
          </a:p>
        </p:txBody>
      </p:sp>
    </p:spTree>
    <p:extLst>
      <p:ext uri="{BB962C8B-B14F-4D97-AF65-F5344CB8AC3E}">
        <p14:creationId xmlns:p14="http://schemas.microsoft.com/office/powerpoint/2010/main" val="3821803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33218" indent="-233218">
              <a:buAutoNum type="arabicPeriod"/>
            </a:pPr>
            <a:endParaRPr lang="fr-BE" dirty="0"/>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29</a:t>
            </a:fld>
            <a:endParaRPr lang="fr-FR"/>
          </a:p>
        </p:txBody>
      </p:sp>
    </p:spTree>
    <p:extLst>
      <p:ext uri="{BB962C8B-B14F-4D97-AF65-F5344CB8AC3E}">
        <p14:creationId xmlns:p14="http://schemas.microsoft.com/office/powerpoint/2010/main" val="2651989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3</a:t>
            </a:fld>
            <a:endParaRPr lang="fr-FR"/>
          </a:p>
        </p:txBody>
      </p:sp>
    </p:spTree>
    <p:extLst>
      <p:ext uri="{BB962C8B-B14F-4D97-AF65-F5344CB8AC3E}">
        <p14:creationId xmlns:p14="http://schemas.microsoft.com/office/powerpoint/2010/main" val="4102182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endParaRPr lang="fr-BE" dirty="0"/>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30</a:t>
            </a:fld>
            <a:endParaRPr lang="fr-FR"/>
          </a:p>
        </p:txBody>
      </p:sp>
    </p:spTree>
    <p:extLst>
      <p:ext uri="{BB962C8B-B14F-4D97-AF65-F5344CB8AC3E}">
        <p14:creationId xmlns:p14="http://schemas.microsoft.com/office/powerpoint/2010/main" val="120283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31</a:t>
            </a:fld>
            <a:endParaRPr lang="fr-FR"/>
          </a:p>
        </p:txBody>
      </p:sp>
    </p:spTree>
    <p:extLst>
      <p:ext uri="{BB962C8B-B14F-4D97-AF65-F5344CB8AC3E}">
        <p14:creationId xmlns:p14="http://schemas.microsoft.com/office/powerpoint/2010/main" val="4160892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32</a:t>
            </a:fld>
            <a:endParaRPr lang="fr-FR"/>
          </a:p>
        </p:txBody>
      </p:sp>
    </p:spTree>
    <p:extLst>
      <p:ext uri="{BB962C8B-B14F-4D97-AF65-F5344CB8AC3E}">
        <p14:creationId xmlns:p14="http://schemas.microsoft.com/office/powerpoint/2010/main" val="2346310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33</a:t>
            </a:fld>
            <a:endParaRPr lang="fr-FR"/>
          </a:p>
        </p:txBody>
      </p:sp>
    </p:spTree>
    <p:extLst>
      <p:ext uri="{BB962C8B-B14F-4D97-AF65-F5344CB8AC3E}">
        <p14:creationId xmlns:p14="http://schemas.microsoft.com/office/powerpoint/2010/main" val="710910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34</a:t>
            </a:fld>
            <a:endParaRPr lang="fr-FR"/>
          </a:p>
        </p:txBody>
      </p:sp>
    </p:spTree>
    <p:extLst>
      <p:ext uri="{BB962C8B-B14F-4D97-AF65-F5344CB8AC3E}">
        <p14:creationId xmlns:p14="http://schemas.microsoft.com/office/powerpoint/2010/main" val="1920706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Article 52: </a:t>
            </a:r>
            <a:r>
              <a:rPr lang="en-US" b="0" i="0" dirty="0">
                <a:solidFill>
                  <a:srgbClr val="000000"/>
                </a:solidFill>
                <a:effectLst/>
                <a:latin typeface="Times New Roman" panose="02020603050405020304" pitchFamily="18" charset="0"/>
              </a:rPr>
              <a:t>Providers shall ensure that AI systems intended to interact with natural persons are designed and developed in such a way that natural persons are informed that they are interacting with an AI system, unless this is obvious from the circumstances and the context of use. This obligation shall not apply to AI systems </a:t>
            </a:r>
            <a:r>
              <a:rPr lang="en-US" b="0" i="0" dirty="0" err="1">
                <a:solidFill>
                  <a:srgbClr val="000000"/>
                </a:solidFill>
                <a:effectLst/>
                <a:latin typeface="Times New Roman" panose="02020603050405020304" pitchFamily="18" charset="0"/>
              </a:rPr>
              <a:t>authorised</a:t>
            </a:r>
            <a:r>
              <a:rPr lang="en-US" b="0" i="0" dirty="0">
                <a:solidFill>
                  <a:srgbClr val="000000"/>
                </a:solidFill>
                <a:effectLst/>
                <a:latin typeface="Times New Roman" panose="02020603050405020304" pitchFamily="18" charset="0"/>
              </a:rPr>
              <a:t> by law to detect, prevent, investigate and prosecute criminal offences, unless those systems are available for the public to report a criminal offence.</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Users of an emotion recognition system or a biometric </a:t>
            </a:r>
            <a:r>
              <a:rPr lang="en-US" b="0" i="0" dirty="0" err="1">
                <a:solidFill>
                  <a:srgbClr val="000000"/>
                </a:solidFill>
                <a:effectLst/>
                <a:latin typeface="Times New Roman" panose="02020603050405020304" pitchFamily="18" charset="0"/>
              </a:rPr>
              <a:t>categorisation</a:t>
            </a:r>
            <a:r>
              <a:rPr lang="en-US" b="0" i="0" dirty="0">
                <a:solidFill>
                  <a:srgbClr val="000000"/>
                </a:solidFill>
                <a:effectLst/>
                <a:latin typeface="Times New Roman" panose="02020603050405020304" pitchFamily="18" charset="0"/>
              </a:rPr>
              <a:t> system shall inform of the operation of the system the natural persons exposed thereto. This obligation shall not apply to AI systems used for biometric </a:t>
            </a:r>
            <a:r>
              <a:rPr lang="en-US" b="0" i="0" dirty="0" err="1">
                <a:solidFill>
                  <a:srgbClr val="000000"/>
                </a:solidFill>
                <a:effectLst/>
                <a:latin typeface="Times New Roman" panose="02020603050405020304" pitchFamily="18" charset="0"/>
              </a:rPr>
              <a:t>categorisation</a:t>
            </a:r>
            <a:r>
              <a:rPr lang="en-US" b="0" i="0" dirty="0">
                <a:solidFill>
                  <a:srgbClr val="000000"/>
                </a:solidFill>
                <a:effectLst/>
                <a:latin typeface="Times New Roman" panose="02020603050405020304" pitchFamily="18" charset="0"/>
              </a:rPr>
              <a:t>, which are permitted by law to detect, prevent and investigate criminal offences.</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Users of an AI system that generates or manipulates image, audio or video content that appreciably resembles existing persons, objects, places or other entities or events and would falsely appear to a person to be authentic or truthful (‘deep fake’), shall disclose that the content has been artificially generated or manipulated.</a:t>
            </a:r>
            <a:endParaRPr lang="en-BE" dirty="0"/>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35</a:t>
            </a:fld>
            <a:endParaRPr lang="fr-FR"/>
          </a:p>
        </p:txBody>
      </p:sp>
    </p:spTree>
    <p:extLst>
      <p:ext uri="{BB962C8B-B14F-4D97-AF65-F5344CB8AC3E}">
        <p14:creationId xmlns:p14="http://schemas.microsoft.com/office/powerpoint/2010/main" val="3506420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controlled environment that facilitates the development, testing and validation of innovative AI systems for a limited time before their placement on the market or putting into service pursuant to a specific plan.</a:t>
            </a:r>
            <a:endParaRPr lang="en-BE" dirty="0"/>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36</a:t>
            </a:fld>
            <a:endParaRPr lang="fr-FR"/>
          </a:p>
        </p:txBody>
      </p:sp>
    </p:spTree>
    <p:extLst>
      <p:ext uri="{BB962C8B-B14F-4D97-AF65-F5344CB8AC3E}">
        <p14:creationId xmlns:p14="http://schemas.microsoft.com/office/powerpoint/2010/main" val="3509023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37</a:t>
            </a:fld>
            <a:endParaRPr lang="fr-FR"/>
          </a:p>
        </p:txBody>
      </p:sp>
    </p:spTree>
    <p:extLst>
      <p:ext uri="{BB962C8B-B14F-4D97-AF65-F5344CB8AC3E}">
        <p14:creationId xmlns:p14="http://schemas.microsoft.com/office/powerpoint/2010/main" val="724470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38</a:t>
            </a:fld>
            <a:endParaRPr lang="fr-FR"/>
          </a:p>
        </p:txBody>
      </p:sp>
    </p:spTree>
    <p:extLst>
      <p:ext uri="{BB962C8B-B14F-4D97-AF65-F5344CB8AC3E}">
        <p14:creationId xmlns:p14="http://schemas.microsoft.com/office/powerpoint/2010/main" val="2527897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39</a:t>
            </a:fld>
            <a:endParaRPr lang="fr-FR"/>
          </a:p>
        </p:txBody>
      </p:sp>
    </p:spTree>
    <p:extLst>
      <p:ext uri="{BB962C8B-B14F-4D97-AF65-F5344CB8AC3E}">
        <p14:creationId xmlns:p14="http://schemas.microsoft.com/office/powerpoint/2010/main" val="254691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4</a:t>
            </a:fld>
            <a:endParaRPr lang="fr-FR"/>
          </a:p>
        </p:txBody>
      </p:sp>
    </p:spTree>
    <p:extLst>
      <p:ext uri="{BB962C8B-B14F-4D97-AF65-F5344CB8AC3E}">
        <p14:creationId xmlns:p14="http://schemas.microsoft.com/office/powerpoint/2010/main" val="1360833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5</a:t>
            </a:fld>
            <a:endParaRPr lang="fr-FR"/>
          </a:p>
        </p:txBody>
      </p:sp>
    </p:spTree>
    <p:extLst>
      <p:ext uri="{BB962C8B-B14F-4D97-AF65-F5344CB8AC3E}">
        <p14:creationId xmlns:p14="http://schemas.microsoft.com/office/powerpoint/2010/main" val="376545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6</a:t>
            </a:fld>
            <a:endParaRPr lang="fr-FR"/>
          </a:p>
        </p:txBody>
      </p:sp>
    </p:spTree>
    <p:extLst>
      <p:ext uri="{BB962C8B-B14F-4D97-AF65-F5344CB8AC3E}">
        <p14:creationId xmlns:p14="http://schemas.microsoft.com/office/powerpoint/2010/main" val="285364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a:p>
        </p:txBody>
      </p:sp>
      <p:sp>
        <p:nvSpPr>
          <p:cNvPr id="4" name="Espace réservé du numéro de diapositive 3"/>
          <p:cNvSpPr>
            <a:spLocks noGrp="1"/>
          </p:cNvSpPr>
          <p:nvPr>
            <p:ph type="sldNum" sz="quarter" idx="5"/>
          </p:nvPr>
        </p:nvSpPr>
        <p:spPr/>
        <p:txBody>
          <a:bodyPr/>
          <a:lstStyle/>
          <a:p>
            <a:fld id="{244CCB83-A257-5244-B7F5-4775C59A054E}" type="slidenum">
              <a:rPr lang="fr-FR" smtClean="0"/>
              <a:t>7</a:t>
            </a:fld>
            <a:endParaRPr lang="fr-FR"/>
          </a:p>
        </p:txBody>
      </p:sp>
    </p:spTree>
    <p:extLst>
      <p:ext uri="{BB962C8B-B14F-4D97-AF65-F5344CB8AC3E}">
        <p14:creationId xmlns:p14="http://schemas.microsoft.com/office/powerpoint/2010/main" val="368912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64093-4920-596B-2595-2C5E9D54BB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44F7BD-B4F0-5BA9-988E-5DEFABBDEDC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F7EB528-E43D-A833-1651-A5B913B6A27D}"/>
              </a:ext>
            </a:extLst>
          </p:cNvPr>
          <p:cNvSpPr>
            <a:spLocks noGrp="1"/>
          </p:cNvSpPr>
          <p:nvPr>
            <p:ph type="body" idx="1"/>
          </p:nvPr>
        </p:nvSpPr>
        <p:spPr/>
        <p:txBody>
          <a:bodyPr/>
          <a:lstStyle/>
          <a:p>
            <a:endParaRPr lang="en-BE"/>
          </a:p>
        </p:txBody>
      </p:sp>
      <p:sp>
        <p:nvSpPr>
          <p:cNvPr id="4" name="Espace réservé du numéro de diapositive 3">
            <a:extLst>
              <a:ext uri="{FF2B5EF4-FFF2-40B4-BE49-F238E27FC236}">
                <a16:creationId xmlns:a16="http://schemas.microsoft.com/office/drawing/2014/main" id="{5EC70ED8-8543-7A6E-6FE4-10C1452918ED}"/>
              </a:ext>
            </a:extLst>
          </p:cNvPr>
          <p:cNvSpPr>
            <a:spLocks noGrp="1"/>
          </p:cNvSpPr>
          <p:nvPr>
            <p:ph type="sldNum" sz="quarter" idx="5"/>
          </p:nvPr>
        </p:nvSpPr>
        <p:spPr/>
        <p:txBody>
          <a:bodyPr/>
          <a:lstStyle/>
          <a:p>
            <a:fld id="{244CCB83-A257-5244-B7F5-4775C59A054E}" type="slidenum">
              <a:rPr lang="fr-FR" smtClean="0"/>
              <a:t>8</a:t>
            </a:fld>
            <a:endParaRPr lang="fr-FR"/>
          </a:p>
        </p:txBody>
      </p:sp>
    </p:spTree>
    <p:extLst>
      <p:ext uri="{BB962C8B-B14F-4D97-AF65-F5344CB8AC3E}">
        <p14:creationId xmlns:p14="http://schemas.microsoft.com/office/powerpoint/2010/main" val="2809243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096DE-36D5-C2B6-0994-AAF5D1C822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07C7A44-EA17-ED7B-3F4E-E4F52477883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F37BE4-A480-9E20-B7FD-5BEAEC7246A9}"/>
              </a:ext>
            </a:extLst>
          </p:cNvPr>
          <p:cNvSpPr>
            <a:spLocks noGrp="1"/>
          </p:cNvSpPr>
          <p:nvPr>
            <p:ph type="body" idx="1"/>
          </p:nvPr>
        </p:nvSpPr>
        <p:spPr/>
        <p:txBody>
          <a:bodyPr/>
          <a:lstStyle/>
          <a:p>
            <a:endParaRPr lang="en-BE"/>
          </a:p>
        </p:txBody>
      </p:sp>
      <p:sp>
        <p:nvSpPr>
          <p:cNvPr id="4" name="Espace réservé du numéro de diapositive 3">
            <a:extLst>
              <a:ext uri="{FF2B5EF4-FFF2-40B4-BE49-F238E27FC236}">
                <a16:creationId xmlns:a16="http://schemas.microsoft.com/office/drawing/2014/main" id="{637F92F7-CBFE-FECB-6DC4-13B1178AB68D}"/>
              </a:ext>
            </a:extLst>
          </p:cNvPr>
          <p:cNvSpPr>
            <a:spLocks noGrp="1"/>
          </p:cNvSpPr>
          <p:nvPr>
            <p:ph type="sldNum" sz="quarter" idx="5"/>
          </p:nvPr>
        </p:nvSpPr>
        <p:spPr/>
        <p:txBody>
          <a:bodyPr/>
          <a:lstStyle/>
          <a:p>
            <a:fld id="{244CCB83-A257-5244-B7F5-4775C59A054E}" type="slidenum">
              <a:rPr lang="fr-FR" smtClean="0"/>
              <a:t>9</a:t>
            </a:fld>
            <a:endParaRPr lang="fr-FR"/>
          </a:p>
        </p:txBody>
      </p:sp>
    </p:spTree>
    <p:extLst>
      <p:ext uri="{BB962C8B-B14F-4D97-AF65-F5344CB8AC3E}">
        <p14:creationId xmlns:p14="http://schemas.microsoft.com/office/powerpoint/2010/main" val="30930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 full pag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0" y="0"/>
            <a:ext cx="9144000" cy="4490875"/>
          </a:xfrm>
          <a:prstGeom prst="rect">
            <a:avLst/>
          </a:prstGeom>
        </p:spPr>
        <p:txBody>
          <a:bodyPr/>
          <a:lstStyle>
            <a:lvl1pPr marL="0" indent="0">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spTree>
    <p:extLst>
      <p:ext uri="{BB962C8B-B14F-4D97-AF65-F5344CB8AC3E}">
        <p14:creationId xmlns:p14="http://schemas.microsoft.com/office/powerpoint/2010/main" val="285702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B50844D-F466-2745-BAB8-0D4449C23E1D}" type="datetimeFigureOut">
              <a:rPr lang="fr-FR" smtClean="0">
                <a:solidFill>
                  <a:srgbClr val="2D2B3A">
                    <a:tint val="75000"/>
                  </a:srgbClr>
                </a:solidFill>
                <a:latin typeface="Calibri"/>
              </a:rPr>
              <a:pPr/>
              <a:t>14/11/2024</a:t>
            </a:fld>
            <a:endParaRPr lang="fr-FR">
              <a:solidFill>
                <a:srgbClr val="2D2B3A">
                  <a:tint val="75000"/>
                </a:srgbClr>
              </a:solidFill>
              <a:latin typeface="Calibri"/>
            </a:endParaRPr>
          </a:p>
        </p:txBody>
      </p:sp>
      <p:sp>
        <p:nvSpPr>
          <p:cNvPr id="3" name="Espace réservé du pied de page 2"/>
          <p:cNvSpPr>
            <a:spLocks noGrp="1"/>
          </p:cNvSpPr>
          <p:nvPr>
            <p:ph type="ftr" sz="quarter" idx="11"/>
          </p:nvPr>
        </p:nvSpPr>
        <p:spPr/>
        <p:txBody>
          <a:bodyPr/>
          <a:lstStyle/>
          <a:p>
            <a:endParaRPr lang="fr-FR">
              <a:solidFill>
                <a:srgbClr val="2D2B3A">
                  <a:tint val="75000"/>
                </a:srgbClr>
              </a:solidFill>
              <a:latin typeface="Calibri"/>
            </a:endParaRPr>
          </a:p>
        </p:txBody>
      </p:sp>
      <p:sp>
        <p:nvSpPr>
          <p:cNvPr id="4" name="Espace réservé du numéro de diapositive 3"/>
          <p:cNvSpPr>
            <a:spLocks noGrp="1"/>
          </p:cNvSpPr>
          <p:nvPr>
            <p:ph type="sldNum" sz="quarter" idx="12"/>
          </p:nvPr>
        </p:nvSpPr>
        <p:spPr/>
        <p:txBody>
          <a:bodyPr/>
          <a:lstStyle/>
          <a:p>
            <a:fld id="{3A74DCC1-9C81-A447-ACFF-8610302C4F57}" type="slidenum">
              <a:rPr lang="fr-FR" smtClean="0">
                <a:solidFill>
                  <a:srgbClr val="2D2B3A">
                    <a:tint val="75000"/>
                  </a:srgbClr>
                </a:solidFill>
                <a:latin typeface="Calibri"/>
              </a:rPr>
              <a:pPr/>
              <a:t>‹N°›</a:t>
            </a:fld>
            <a:endParaRPr lang="fr-FR">
              <a:solidFill>
                <a:srgbClr val="2D2B3A">
                  <a:tint val="75000"/>
                </a:srgbClr>
              </a:solidFill>
              <a:latin typeface="Calibri"/>
            </a:endParaRPr>
          </a:p>
        </p:txBody>
      </p:sp>
    </p:spTree>
    <p:extLst>
      <p:ext uri="{BB962C8B-B14F-4D97-AF65-F5344CB8AC3E}">
        <p14:creationId xmlns:p14="http://schemas.microsoft.com/office/powerpoint/2010/main" val="33841337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250015-6E1E-4F67-BBA5-04163B3A2983}"/>
              </a:ext>
            </a:extLst>
          </p:cNvPr>
          <p:cNvGrpSpPr/>
          <p:nvPr userDrawn="1"/>
        </p:nvGrpSpPr>
        <p:grpSpPr>
          <a:xfrm>
            <a:off x="0" y="4719475"/>
            <a:ext cx="9144000" cy="424026"/>
            <a:chOff x="0" y="4719475"/>
            <a:chExt cx="9144000" cy="424026"/>
          </a:xfrm>
        </p:grpSpPr>
        <p:sp>
          <p:nvSpPr>
            <p:cNvPr id="3" name="Rectangle 2">
              <a:extLst>
                <a:ext uri="{FF2B5EF4-FFF2-40B4-BE49-F238E27FC236}">
                  <a16:creationId xmlns:a16="http://schemas.microsoft.com/office/drawing/2014/main" id="{36F18D39-99C3-4F2A-BAD6-2757A348B586}"/>
                </a:ext>
              </a:extLst>
            </p:cNvPr>
            <p:cNvSpPr/>
            <p:nvPr userDrawn="1"/>
          </p:nvSpPr>
          <p:spPr>
            <a:xfrm>
              <a:off x="0" y="4766983"/>
              <a:ext cx="9144000" cy="376518"/>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7">
              <a:extLst>
                <a:ext uri="{FF2B5EF4-FFF2-40B4-BE49-F238E27FC236}">
                  <a16:creationId xmlns:a16="http://schemas.microsoft.com/office/drawing/2014/main" id="{EE6D6B93-05A9-4792-B150-1B58269FECC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135047" y="4838073"/>
              <a:ext cx="726380" cy="265087"/>
            </a:xfrm>
            <a:prstGeom prst="rect">
              <a:avLst/>
            </a:prstGeom>
          </p:spPr>
        </p:pic>
        <p:sp>
          <p:nvSpPr>
            <p:cNvPr id="5" name="Rectangle 4">
              <a:extLst>
                <a:ext uri="{FF2B5EF4-FFF2-40B4-BE49-F238E27FC236}">
                  <a16:creationId xmlns:a16="http://schemas.microsoft.com/office/drawing/2014/main" id="{3FEB772A-0777-4087-A8D6-A53006E2CFD2}"/>
                </a:ext>
              </a:extLst>
            </p:cNvPr>
            <p:cNvSpPr/>
            <p:nvPr userDrawn="1"/>
          </p:nvSpPr>
          <p:spPr>
            <a:xfrm>
              <a:off x="6858000" y="4719475"/>
              <a:ext cx="2286000"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5DF38C0-A9C2-4184-8870-342C3CE90ED2}"/>
                </a:ext>
              </a:extLst>
            </p:cNvPr>
            <p:cNvSpPr/>
            <p:nvPr userDrawn="1"/>
          </p:nvSpPr>
          <p:spPr>
            <a:xfrm>
              <a:off x="4572000" y="4719475"/>
              <a:ext cx="2286000"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6470279C-1F25-4E46-BDBA-64D09BE481FB}"/>
                </a:ext>
              </a:extLst>
            </p:cNvPr>
            <p:cNvSpPr/>
            <p:nvPr userDrawn="1"/>
          </p:nvSpPr>
          <p:spPr>
            <a:xfrm>
              <a:off x="2286000" y="4719475"/>
              <a:ext cx="2286000"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E187CFD0-3427-4BDE-8453-1326A48E9A4D}"/>
                </a:ext>
              </a:extLst>
            </p:cNvPr>
            <p:cNvSpPr/>
            <p:nvPr userDrawn="1"/>
          </p:nvSpPr>
          <p:spPr>
            <a:xfrm>
              <a:off x="0" y="4719475"/>
              <a:ext cx="2286000"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986070836"/>
      </p:ext>
    </p:extLst>
  </p:cSld>
  <p:clrMap bg1="lt1" tx1="dk1" bg2="lt2" tx2="dk2" accent1="accent1" accent2="accent2" accent3="accent3" accent4="accent4" accent5="accent5" accent6="accent6" hlink="hlink" folHlink="folHlink"/>
  <p:sldLayoutIdLst>
    <p:sldLayoutId id="2147483774" r:id="rId1"/>
    <p:sldLayoutId id="214748378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7D38D7-16F2-498A-A727-C19C8281E1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328" t="17747"/>
          <a:stretch/>
        </p:blipFill>
        <p:spPr>
          <a:xfrm>
            <a:off x="0" y="-247377"/>
            <a:ext cx="9307225" cy="5390877"/>
          </a:xfrm>
          <a:prstGeom prst="rect">
            <a:avLst/>
          </a:prstGeom>
        </p:spPr>
      </p:pic>
      <p:sp>
        <p:nvSpPr>
          <p:cNvPr id="9" name="Rectangle 8">
            <a:extLst>
              <a:ext uri="{FF2B5EF4-FFF2-40B4-BE49-F238E27FC236}">
                <a16:creationId xmlns:a16="http://schemas.microsoft.com/office/drawing/2014/main" id="{49BB38E3-32FC-4BC2-B958-1209DAE24BC2}"/>
              </a:ext>
            </a:extLst>
          </p:cNvPr>
          <p:cNvSpPr/>
          <p:nvPr/>
        </p:nvSpPr>
        <p:spPr>
          <a:xfrm>
            <a:off x="56802" y="0"/>
            <a:ext cx="9193619" cy="5146959"/>
          </a:xfrm>
          <a:prstGeom prst="rect">
            <a:avLst/>
          </a:prstGeom>
          <a:solidFill>
            <a:srgbClr val="FC5507">
              <a:alpha val="40000"/>
            </a:srgb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dirty="0"/>
          </a:p>
        </p:txBody>
      </p:sp>
      <p:pic>
        <p:nvPicPr>
          <p:cNvPr id="4" name="Image 3" descr="eena_logo_blanc.eps"/>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30060" y="4671622"/>
            <a:ext cx="736354" cy="265087"/>
          </a:xfrm>
          <a:prstGeom prst="rect">
            <a:avLst/>
          </a:prstGeom>
        </p:spPr>
      </p:pic>
      <p:cxnSp>
        <p:nvCxnSpPr>
          <p:cNvPr id="5" name="Connecteur droit 4"/>
          <p:cNvCxnSpPr>
            <a:cxnSpLocks/>
          </p:cNvCxnSpPr>
          <p:nvPr/>
        </p:nvCxnSpPr>
        <p:spPr>
          <a:xfrm>
            <a:off x="732971" y="4319770"/>
            <a:ext cx="8133443"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Titre 1"/>
          <p:cNvSpPr txBox="1">
            <a:spLocks/>
          </p:cNvSpPr>
          <p:nvPr/>
        </p:nvSpPr>
        <p:spPr>
          <a:xfrm>
            <a:off x="587829" y="2571749"/>
            <a:ext cx="8118463" cy="485775"/>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b="1" dirty="0">
                <a:solidFill>
                  <a:prstClr val="white"/>
                </a:solidFill>
                <a:cs typeface="Calibri"/>
              </a:rPr>
              <a:t>The EU </a:t>
            </a:r>
            <a:r>
              <a:rPr lang="fr-FR" b="1" dirty="0" err="1">
                <a:solidFill>
                  <a:prstClr val="white"/>
                </a:solidFill>
                <a:cs typeface="Calibri"/>
              </a:rPr>
              <a:t>Artificial</a:t>
            </a:r>
            <a:r>
              <a:rPr lang="fr-FR" b="1" dirty="0">
                <a:solidFill>
                  <a:prstClr val="white"/>
                </a:solidFill>
                <a:cs typeface="Calibri"/>
              </a:rPr>
              <a:t> Intelligence </a:t>
            </a:r>
            <a:r>
              <a:rPr lang="fr-FR" b="1" dirty="0" err="1">
                <a:solidFill>
                  <a:prstClr val="white"/>
                </a:solidFill>
                <a:cs typeface="Calibri"/>
              </a:rPr>
              <a:t>Act</a:t>
            </a:r>
            <a:endParaRPr lang="fr-FR" b="1" dirty="0">
              <a:solidFill>
                <a:prstClr val="white"/>
              </a:solidFill>
              <a:cs typeface="Calibri"/>
            </a:endParaRPr>
          </a:p>
        </p:txBody>
      </p:sp>
      <p:sp>
        <p:nvSpPr>
          <p:cNvPr id="7" name="Sous-titre 2"/>
          <p:cNvSpPr txBox="1">
            <a:spLocks/>
          </p:cNvSpPr>
          <p:nvPr/>
        </p:nvSpPr>
        <p:spPr>
          <a:xfrm>
            <a:off x="587829" y="3057525"/>
            <a:ext cx="8776197" cy="6318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sz="2800" dirty="0">
                <a:solidFill>
                  <a:srgbClr val="E8E8EA"/>
                </a:solidFill>
                <a:latin typeface="+mj-lt"/>
              </a:rPr>
              <a:t>Impact of the AI </a:t>
            </a:r>
            <a:r>
              <a:rPr lang="fr-FR" sz="2800" dirty="0" err="1">
                <a:solidFill>
                  <a:srgbClr val="E8E8EA"/>
                </a:solidFill>
                <a:latin typeface="+mj-lt"/>
              </a:rPr>
              <a:t>Act</a:t>
            </a:r>
            <a:r>
              <a:rPr lang="fr-FR" sz="2800" dirty="0">
                <a:solidFill>
                  <a:srgbClr val="E8E8EA"/>
                </a:solidFill>
                <a:latin typeface="+mj-lt"/>
              </a:rPr>
              <a:t> on emergency services</a:t>
            </a:r>
          </a:p>
        </p:txBody>
      </p:sp>
      <p:sp>
        <p:nvSpPr>
          <p:cNvPr id="8" name="Sous-titre 2"/>
          <p:cNvSpPr txBox="1">
            <a:spLocks/>
          </p:cNvSpPr>
          <p:nvPr/>
        </p:nvSpPr>
        <p:spPr>
          <a:xfrm>
            <a:off x="667657" y="3688776"/>
            <a:ext cx="6667035" cy="63099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1500" dirty="0">
                <a:solidFill>
                  <a:srgbClr val="FDC00D"/>
                </a:solidFill>
                <a:latin typeface="+mj-lt"/>
                <a:cs typeface="Verdana"/>
              </a:rPr>
              <a:t>Benoit VIVIER, Public </a:t>
            </a:r>
            <a:r>
              <a:rPr lang="fr-FR" sz="1500" dirty="0" err="1">
                <a:solidFill>
                  <a:srgbClr val="FDC00D"/>
                </a:solidFill>
                <a:latin typeface="+mj-lt"/>
                <a:cs typeface="Verdana"/>
              </a:rPr>
              <a:t>Affairs</a:t>
            </a:r>
            <a:r>
              <a:rPr lang="fr-FR" sz="1500" dirty="0">
                <a:solidFill>
                  <a:srgbClr val="FDC00D"/>
                </a:solidFill>
                <a:latin typeface="+mj-lt"/>
                <a:cs typeface="Verdana"/>
              </a:rPr>
              <a:t> </a:t>
            </a:r>
            <a:r>
              <a:rPr lang="fr-FR" sz="1500" dirty="0" err="1">
                <a:solidFill>
                  <a:srgbClr val="FDC00D"/>
                </a:solidFill>
                <a:latin typeface="+mj-lt"/>
                <a:cs typeface="Verdana"/>
              </a:rPr>
              <a:t>Director</a:t>
            </a:r>
            <a:r>
              <a:rPr lang="fr-FR" sz="1500" dirty="0">
                <a:solidFill>
                  <a:srgbClr val="FDC00D"/>
                </a:solidFill>
                <a:latin typeface="+mj-lt"/>
                <a:cs typeface="Verdana"/>
              </a:rPr>
              <a:t>, EENA</a:t>
            </a:r>
          </a:p>
        </p:txBody>
      </p:sp>
    </p:spTree>
    <p:extLst>
      <p:ext uri="{BB962C8B-B14F-4D97-AF65-F5344CB8AC3E}">
        <p14:creationId xmlns:p14="http://schemas.microsoft.com/office/powerpoint/2010/main" val="125499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E38DB-92A9-71D8-53A5-91A3AF287422}"/>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9582FE34-A868-7855-5EC1-01F4A9E13098}"/>
              </a:ext>
            </a:extLst>
          </p:cNvPr>
          <p:cNvPicPr>
            <a:picLocks noChangeAspect="1"/>
          </p:cNvPicPr>
          <p:nvPr/>
        </p:nvPicPr>
        <p:blipFill>
          <a:blip r:embed="rId3"/>
          <a:srcRect/>
          <a:stretch/>
        </p:blipFill>
        <p:spPr>
          <a:xfrm>
            <a:off x="1755838" y="0"/>
            <a:ext cx="7386163" cy="5143500"/>
          </a:xfrm>
          <a:prstGeom prst="rect">
            <a:avLst/>
          </a:prstGeom>
        </p:spPr>
      </p:pic>
      <p:sp>
        <p:nvSpPr>
          <p:cNvPr id="2" name="Titre 1">
            <a:extLst>
              <a:ext uri="{FF2B5EF4-FFF2-40B4-BE49-F238E27FC236}">
                <a16:creationId xmlns:a16="http://schemas.microsoft.com/office/drawing/2014/main" id="{FFA14E20-2B54-5037-473E-BA0E9552C680}"/>
              </a:ext>
            </a:extLst>
          </p:cNvPr>
          <p:cNvSpPr txBox="1">
            <a:spLocks/>
          </p:cNvSpPr>
          <p:nvPr/>
        </p:nvSpPr>
        <p:spPr>
          <a:xfrm>
            <a:off x="172370" y="122717"/>
            <a:ext cx="4399630" cy="793752"/>
          </a:xfrm>
          <a:prstGeom prst="rect">
            <a:avLst/>
          </a:prstGeom>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a:latin typeface="Verdana" panose="020B0604030504040204" pitchFamily="34" charset="0"/>
                <a:ea typeface="Verdana" panose="020B0604030504040204" pitchFamily="34" charset="0"/>
              </a:rPr>
              <a:t>Basics of EU Law</a:t>
            </a:r>
          </a:p>
        </p:txBody>
      </p:sp>
      <p:sp>
        <p:nvSpPr>
          <p:cNvPr id="3" name="Signe Plus 2">
            <a:extLst>
              <a:ext uri="{FF2B5EF4-FFF2-40B4-BE49-F238E27FC236}">
                <a16:creationId xmlns:a16="http://schemas.microsoft.com/office/drawing/2014/main" id="{62BECA10-4EA3-69C9-A9A3-A3DA71AA4AB6}"/>
              </a:ext>
            </a:extLst>
          </p:cNvPr>
          <p:cNvSpPr/>
          <p:nvPr/>
        </p:nvSpPr>
        <p:spPr>
          <a:xfrm>
            <a:off x="410029" y="1785361"/>
            <a:ext cx="439058" cy="399039"/>
          </a:xfrm>
          <a:prstGeom prst="mathPlus">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pic>
        <p:nvPicPr>
          <p:cNvPr id="4" name="Image 3">
            <a:extLst>
              <a:ext uri="{FF2B5EF4-FFF2-40B4-BE49-F238E27FC236}">
                <a16:creationId xmlns:a16="http://schemas.microsoft.com/office/drawing/2014/main" id="{596EBE7B-913A-87F3-69F4-CDDBA9864EAB}"/>
              </a:ext>
            </a:extLst>
          </p:cNvPr>
          <p:cNvPicPr>
            <a:picLocks noChangeAspect="1"/>
          </p:cNvPicPr>
          <p:nvPr/>
        </p:nvPicPr>
        <p:blipFill>
          <a:blip r:embed="rId4"/>
          <a:stretch>
            <a:fillRect/>
          </a:stretch>
        </p:blipFill>
        <p:spPr>
          <a:xfrm>
            <a:off x="226965" y="2651474"/>
            <a:ext cx="447476" cy="303997"/>
          </a:xfrm>
          <a:prstGeom prst="rect">
            <a:avLst/>
          </a:prstGeom>
          <a:ln w="3175">
            <a:solidFill>
              <a:schemeClr val="tx1"/>
            </a:solidFill>
          </a:ln>
        </p:spPr>
      </p:pic>
      <p:pic>
        <p:nvPicPr>
          <p:cNvPr id="5" name="Image 4">
            <a:extLst>
              <a:ext uri="{FF2B5EF4-FFF2-40B4-BE49-F238E27FC236}">
                <a16:creationId xmlns:a16="http://schemas.microsoft.com/office/drawing/2014/main" id="{EC847DB0-30B4-6696-DB25-1EB10CE012A6}"/>
              </a:ext>
            </a:extLst>
          </p:cNvPr>
          <p:cNvPicPr>
            <a:picLocks noChangeAspect="1"/>
          </p:cNvPicPr>
          <p:nvPr/>
        </p:nvPicPr>
        <p:blipFill>
          <a:blip r:embed="rId5"/>
          <a:stretch>
            <a:fillRect/>
          </a:stretch>
        </p:blipFill>
        <p:spPr>
          <a:xfrm>
            <a:off x="805610" y="2651474"/>
            <a:ext cx="457139" cy="303997"/>
          </a:xfrm>
          <a:prstGeom prst="rect">
            <a:avLst/>
          </a:prstGeom>
          <a:ln w="3175">
            <a:solidFill>
              <a:schemeClr val="tx1"/>
            </a:solidFill>
          </a:ln>
        </p:spPr>
      </p:pic>
      <p:pic>
        <p:nvPicPr>
          <p:cNvPr id="6" name="Image 5">
            <a:extLst>
              <a:ext uri="{FF2B5EF4-FFF2-40B4-BE49-F238E27FC236}">
                <a16:creationId xmlns:a16="http://schemas.microsoft.com/office/drawing/2014/main" id="{47B8B627-8220-8F7C-0E36-D18164DB0228}"/>
              </a:ext>
            </a:extLst>
          </p:cNvPr>
          <p:cNvPicPr>
            <a:picLocks noChangeAspect="1"/>
          </p:cNvPicPr>
          <p:nvPr/>
        </p:nvPicPr>
        <p:blipFill>
          <a:blip r:embed="rId6"/>
          <a:stretch>
            <a:fillRect/>
          </a:stretch>
        </p:blipFill>
        <p:spPr>
          <a:xfrm>
            <a:off x="226965" y="2268370"/>
            <a:ext cx="447476" cy="303997"/>
          </a:xfrm>
          <a:prstGeom prst="rect">
            <a:avLst/>
          </a:prstGeom>
          <a:ln w="3175">
            <a:solidFill>
              <a:schemeClr val="tx1"/>
            </a:solidFill>
          </a:ln>
        </p:spPr>
      </p:pic>
      <p:pic>
        <p:nvPicPr>
          <p:cNvPr id="7" name="Image 6">
            <a:extLst>
              <a:ext uri="{FF2B5EF4-FFF2-40B4-BE49-F238E27FC236}">
                <a16:creationId xmlns:a16="http://schemas.microsoft.com/office/drawing/2014/main" id="{317EFE54-8FA9-961A-EDC0-8C021872AFB3}"/>
              </a:ext>
            </a:extLst>
          </p:cNvPr>
          <p:cNvPicPr>
            <a:picLocks noChangeAspect="1"/>
          </p:cNvPicPr>
          <p:nvPr/>
        </p:nvPicPr>
        <p:blipFill>
          <a:blip r:embed="rId7"/>
          <a:stretch>
            <a:fillRect/>
          </a:stretch>
        </p:blipFill>
        <p:spPr>
          <a:xfrm>
            <a:off x="805610" y="2268370"/>
            <a:ext cx="457139" cy="303997"/>
          </a:xfrm>
          <a:prstGeom prst="rect">
            <a:avLst/>
          </a:prstGeom>
          <a:ln w="3175">
            <a:solidFill>
              <a:schemeClr val="tx1"/>
            </a:solidFill>
          </a:ln>
        </p:spPr>
      </p:pic>
      <p:pic>
        <p:nvPicPr>
          <p:cNvPr id="8" name="Image 7">
            <a:extLst>
              <a:ext uri="{FF2B5EF4-FFF2-40B4-BE49-F238E27FC236}">
                <a16:creationId xmlns:a16="http://schemas.microsoft.com/office/drawing/2014/main" id="{66E632BA-09D3-4903-002A-F1EDB48BCC1F}"/>
              </a:ext>
            </a:extLst>
          </p:cNvPr>
          <p:cNvPicPr>
            <a:picLocks noChangeAspect="1"/>
          </p:cNvPicPr>
          <p:nvPr/>
        </p:nvPicPr>
        <p:blipFill>
          <a:blip r:embed="rId8"/>
          <a:stretch>
            <a:fillRect/>
          </a:stretch>
        </p:blipFill>
        <p:spPr>
          <a:xfrm>
            <a:off x="1378473" y="2268370"/>
            <a:ext cx="457139" cy="303997"/>
          </a:xfrm>
          <a:prstGeom prst="rect">
            <a:avLst/>
          </a:prstGeom>
          <a:ln w="3175">
            <a:solidFill>
              <a:schemeClr val="tx1"/>
            </a:solidFill>
          </a:ln>
        </p:spPr>
      </p:pic>
      <p:pic>
        <p:nvPicPr>
          <p:cNvPr id="10" name="Image 9">
            <a:extLst>
              <a:ext uri="{FF2B5EF4-FFF2-40B4-BE49-F238E27FC236}">
                <a16:creationId xmlns:a16="http://schemas.microsoft.com/office/drawing/2014/main" id="{3848FD37-AD5A-7FF0-F594-127C11D9E679}"/>
              </a:ext>
            </a:extLst>
          </p:cNvPr>
          <p:cNvPicPr>
            <a:picLocks noChangeAspect="1"/>
          </p:cNvPicPr>
          <p:nvPr/>
        </p:nvPicPr>
        <p:blipFill>
          <a:blip r:embed="rId9"/>
          <a:stretch>
            <a:fillRect/>
          </a:stretch>
        </p:blipFill>
        <p:spPr>
          <a:xfrm>
            <a:off x="1378473" y="2651867"/>
            <a:ext cx="457139" cy="303760"/>
          </a:xfrm>
          <a:prstGeom prst="rect">
            <a:avLst/>
          </a:prstGeom>
          <a:ln w="3175">
            <a:solidFill>
              <a:schemeClr val="tx1"/>
            </a:solidFill>
          </a:ln>
        </p:spPr>
      </p:pic>
      <p:pic>
        <p:nvPicPr>
          <p:cNvPr id="11" name="Image 10">
            <a:extLst>
              <a:ext uri="{FF2B5EF4-FFF2-40B4-BE49-F238E27FC236}">
                <a16:creationId xmlns:a16="http://schemas.microsoft.com/office/drawing/2014/main" id="{18B4BF21-9BA3-B8DC-3525-78F3629A3E1C}"/>
              </a:ext>
            </a:extLst>
          </p:cNvPr>
          <p:cNvPicPr>
            <a:picLocks noChangeAspect="1"/>
          </p:cNvPicPr>
          <p:nvPr/>
        </p:nvPicPr>
        <p:blipFill>
          <a:blip r:embed="rId10"/>
          <a:stretch>
            <a:fillRect/>
          </a:stretch>
        </p:blipFill>
        <p:spPr>
          <a:xfrm>
            <a:off x="226965" y="3034584"/>
            <a:ext cx="447476" cy="303760"/>
          </a:xfrm>
          <a:prstGeom prst="rect">
            <a:avLst/>
          </a:prstGeom>
          <a:ln w="3175">
            <a:solidFill>
              <a:schemeClr val="tx1"/>
            </a:solidFill>
          </a:ln>
        </p:spPr>
      </p:pic>
      <p:pic>
        <p:nvPicPr>
          <p:cNvPr id="12" name="Image 11">
            <a:extLst>
              <a:ext uri="{FF2B5EF4-FFF2-40B4-BE49-F238E27FC236}">
                <a16:creationId xmlns:a16="http://schemas.microsoft.com/office/drawing/2014/main" id="{45B4820D-41CA-5068-0685-D7CF7F0A77AC}"/>
              </a:ext>
            </a:extLst>
          </p:cNvPr>
          <p:cNvPicPr>
            <a:picLocks noChangeAspect="1"/>
          </p:cNvPicPr>
          <p:nvPr/>
        </p:nvPicPr>
        <p:blipFill>
          <a:blip r:embed="rId11"/>
          <a:stretch>
            <a:fillRect/>
          </a:stretch>
        </p:blipFill>
        <p:spPr>
          <a:xfrm>
            <a:off x="805610" y="3034584"/>
            <a:ext cx="457139" cy="303760"/>
          </a:xfrm>
          <a:prstGeom prst="rect">
            <a:avLst/>
          </a:prstGeom>
          <a:ln w="3175">
            <a:solidFill>
              <a:schemeClr val="tx1"/>
            </a:solidFill>
          </a:ln>
        </p:spPr>
      </p:pic>
      <p:pic>
        <p:nvPicPr>
          <p:cNvPr id="13" name="Image 12">
            <a:extLst>
              <a:ext uri="{FF2B5EF4-FFF2-40B4-BE49-F238E27FC236}">
                <a16:creationId xmlns:a16="http://schemas.microsoft.com/office/drawing/2014/main" id="{19BA9270-21A5-78CF-527F-CD197F6E002E}"/>
              </a:ext>
            </a:extLst>
          </p:cNvPr>
          <p:cNvPicPr>
            <a:picLocks noChangeAspect="1"/>
          </p:cNvPicPr>
          <p:nvPr/>
        </p:nvPicPr>
        <p:blipFill>
          <a:blip r:embed="rId12"/>
          <a:stretch>
            <a:fillRect/>
          </a:stretch>
        </p:blipFill>
        <p:spPr>
          <a:xfrm>
            <a:off x="1378472" y="3034977"/>
            <a:ext cx="457140" cy="303760"/>
          </a:xfrm>
          <a:prstGeom prst="rect">
            <a:avLst/>
          </a:prstGeom>
          <a:ln w="3175">
            <a:solidFill>
              <a:schemeClr val="tx1"/>
            </a:solidFill>
          </a:ln>
        </p:spPr>
      </p:pic>
    </p:spTree>
    <p:extLst>
      <p:ext uri="{BB962C8B-B14F-4D97-AF65-F5344CB8AC3E}">
        <p14:creationId xmlns:p14="http://schemas.microsoft.com/office/powerpoint/2010/main" val="1488486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0098F-04DA-C1ED-0ECA-3314FC021F7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9625DAA-A77C-60A0-E1B2-BC9B4E2BB3D4}"/>
              </a:ext>
            </a:extLst>
          </p:cNvPr>
          <p:cNvSpPr txBox="1">
            <a:spLocks/>
          </p:cNvSpPr>
          <p:nvPr/>
        </p:nvSpPr>
        <p:spPr>
          <a:xfrm>
            <a:off x="644084" y="404711"/>
            <a:ext cx="7772400" cy="79375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a:latin typeface="Verdana" panose="020B0604030504040204" pitchFamily="34" charset="0"/>
                <a:ea typeface="Verdana" panose="020B0604030504040204" pitchFamily="34" charset="0"/>
              </a:rPr>
              <a:t>Basics of EU Law</a:t>
            </a:r>
          </a:p>
        </p:txBody>
      </p:sp>
      <p:sp>
        <p:nvSpPr>
          <p:cNvPr id="4" name="ZoneTexte 3">
            <a:extLst>
              <a:ext uri="{FF2B5EF4-FFF2-40B4-BE49-F238E27FC236}">
                <a16:creationId xmlns:a16="http://schemas.microsoft.com/office/drawing/2014/main" id="{FEC012F3-5C89-F191-471B-50EFE90B02B1}"/>
              </a:ext>
            </a:extLst>
          </p:cNvPr>
          <p:cNvSpPr txBox="1"/>
          <p:nvPr/>
        </p:nvSpPr>
        <p:spPr>
          <a:xfrm>
            <a:off x="354699" y="1605625"/>
            <a:ext cx="8434602" cy="2277547"/>
          </a:xfrm>
          <a:prstGeom prst="rect">
            <a:avLst/>
          </a:prstGeom>
          <a:noFill/>
        </p:spPr>
        <p:txBody>
          <a:bodyPr wrap="square" rtlCol="0">
            <a:spAutoFit/>
          </a:bodyPr>
          <a:lstStyle/>
          <a:p>
            <a:pPr marL="285750" indent="-285750">
              <a:buFont typeface="Wingdings" panose="05000000000000000000" pitchFamily="2" charset="2"/>
              <a:buChar char="Ø"/>
            </a:pPr>
            <a:r>
              <a:rPr lang="en-GB" dirty="0">
                <a:latin typeface="Verdana" panose="020B0604030504040204" pitchFamily="34" charset="0"/>
                <a:ea typeface="Verdana" panose="020B0604030504040204" pitchFamily="34" charset="0"/>
              </a:rPr>
              <a:t>Acts are adopted by the European Parliament (representing EU citizens) and the Council of the EU (representing Member States)</a:t>
            </a:r>
          </a:p>
          <a:p>
            <a:pPr marL="285750" indent="-285750">
              <a:buFont typeface="Wingdings" panose="05000000000000000000" pitchFamily="2" charset="2"/>
              <a:buChar char="Ø"/>
            </a:pPr>
            <a:endParaRPr lang="en-GB"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Ø"/>
            </a:pPr>
            <a:endParaRPr lang="en-GB" sz="1600"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Ø"/>
            </a:pPr>
            <a:r>
              <a:rPr lang="en-GB" dirty="0">
                <a:latin typeface="Verdana" panose="020B0604030504040204" pitchFamily="34" charset="0"/>
                <a:ea typeface="Verdana" panose="020B0604030504040204" pitchFamily="34" charset="0"/>
              </a:rPr>
              <a:t>Most laws are mandatory</a:t>
            </a:r>
          </a:p>
          <a:p>
            <a:pPr marL="742950" lvl="1" indent="-285750">
              <a:buFont typeface="Courier New" panose="02070309020205020404" pitchFamily="49" charset="0"/>
              <a:buChar char="o"/>
            </a:pPr>
            <a:r>
              <a:rPr lang="en-GB" dirty="0">
                <a:latin typeface="Verdana" panose="020B0604030504040204" pitchFamily="34" charset="0"/>
                <a:ea typeface="Verdana" panose="020B0604030504040204" pitchFamily="34" charset="0"/>
              </a:rPr>
              <a:t>Regulations: Self-executive</a:t>
            </a:r>
          </a:p>
          <a:p>
            <a:pPr marL="742950" lvl="1" indent="-285750">
              <a:buFont typeface="Courier New" panose="02070309020205020404" pitchFamily="49" charset="0"/>
              <a:buChar char="o"/>
            </a:pPr>
            <a:r>
              <a:rPr lang="en-GB" dirty="0">
                <a:latin typeface="Verdana" panose="020B0604030504040204" pitchFamily="34" charset="0"/>
                <a:ea typeface="Verdana" panose="020B0604030504040204" pitchFamily="34" charset="0"/>
              </a:rPr>
              <a:t>Directive: Require “transposition”</a:t>
            </a:r>
          </a:p>
          <a:p>
            <a:pPr lvl="1"/>
            <a:endParaRPr lang="en-GB" dirty="0">
              <a:latin typeface="Verdana" panose="020B0604030504040204" pitchFamily="34" charset="0"/>
              <a:ea typeface="Verdana" panose="020B0604030504040204" pitchFamily="34" charset="0"/>
            </a:endParaRPr>
          </a:p>
        </p:txBody>
      </p:sp>
      <p:pic>
        <p:nvPicPr>
          <p:cNvPr id="1028" name="Picture 4" descr="Happy Stickers Sticker by European Commission">
            <a:extLst>
              <a:ext uri="{FF2B5EF4-FFF2-40B4-BE49-F238E27FC236}">
                <a16:creationId xmlns:a16="http://schemas.microsoft.com/office/drawing/2014/main" id="{D32A7E04-EC0D-FB8E-D27A-21BA12F55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457" y="2155371"/>
            <a:ext cx="3634027" cy="237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10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0FE3C-E4EC-D92B-94EB-EC763F4C4289}"/>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96BA2580-F900-59FD-C520-9AE95ECB8058}"/>
              </a:ext>
            </a:extLst>
          </p:cNvPr>
          <p:cNvPicPr>
            <a:picLocks noChangeAspect="1"/>
          </p:cNvPicPr>
          <p:nvPr/>
        </p:nvPicPr>
        <p:blipFill rotWithShape="1">
          <a:blip r:embed="rId3"/>
          <a:srcRect t="4783" b="4783"/>
          <a:stretch/>
        </p:blipFill>
        <p:spPr>
          <a:xfrm>
            <a:off x="20" y="10"/>
            <a:ext cx="9143980" cy="5143490"/>
          </a:xfrm>
          <a:prstGeom prst="rect">
            <a:avLst/>
          </a:prstGeom>
          <a:noFill/>
        </p:spPr>
      </p:pic>
      <p:sp>
        <p:nvSpPr>
          <p:cNvPr id="4" name="Ellipse 3">
            <a:extLst>
              <a:ext uri="{FF2B5EF4-FFF2-40B4-BE49-F238E27FC236}">
                <a16:creationId xmlns:a16="http://schemas.microsoft.com/office/drawing/2014/main" id="{B4CEAC2A-A6F2-1BF2-3944-DB906DE00395}"/>
              </a:ext>
            </a:extLst>
          </p:cNvPr>
          <p:cNvSpPr/>
          <p:nvPr/>
        </p:nvSpPr>
        <p:spPr>
          <a:xfrm>
            <a:off x="-1204686" y="3381829"/>
            <a:ext cx="3976915" cy="2450689"/>
          </a:xfrm>
          <a:prstGeom prst="ellipse">
            <a:avLst/>
          </a:prstGeom>
          <a:solidFill>
            <a:srgbClr val="E8E8EA">
              <a:alpha val="69804"/>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0975"/>
            <a:endParaRPr lang="en-BE" sz="2000" b="1" dirty="0">
              <a:solidFill>
                <a:schemeClr val="tx1"/>
              </a:solidFill>
            </a:endParaRPr>
          </a:p>
        </p:txBody>
      </p:sp>
      <p:sp>
        <p:nvSpPr>
          <p:cNvPr id="5" name="ZoneTexte 4">
            <a:extLst>
              <a:ext uri="{FF2B5EF4-FFF2-40B4-BE49-F238E27FC236}">
                <a16:creationId xmlns:a16="http://schemas.microsoft.com/office/drawing/2014/main" id="{690D47D4-8818-BF56-8C12-3E254B22C6E9}"/>
              </a:ext>
            </a:extLst>
          </p:cNvPr>
          <p:cNvSpPr txBox="1"/>
          <p:nvPr/>
        </p:nvSpPr>
        <p:spPr>
          <a:xfrm>
            <a:off x="156676" y="3852028"/>
            <a:ext cx="437940" cy="1015663"/>
          </a:xfrm>
          <a:prstGeom prst="rect">
            <a:avLst/>
          </a:prstGeom>
          <a:noFill/>
        </p:spPr>
        <p:txBody>
          <a:bodyPr wrap="none" rtlCol="0">
            <a:spAutoFit/>
          </a:bodyPr>
          <a:lstStyle/>
          <a:p>
            <a:r>
              <a:rPr lang="fr-BE" sz="6000" b="1" dirty="0">
                <a:latin typeface="Angsana New" panose="020B0502040204020203" pitchFamily="18" charset="-34"/>
                <a:cs typeface="Angsana New" panose="020B0502040204020203" pitchFamily="18" charset="-34"/>
              </a:rPr>
              <a:t>2</a:t>
            </a:r>
            <a:endParaRPr lang="en-BE" sz="6000" b="1" dirty="0">
              <a:latin typeface="Angsana New" panose="020B0502040204020203" pitchFamily="18" charset="-34"/>
              <a:cs typeface="Angsana New" panose="020B0502040204020203" pitchFamily="18" charset="-34"/>
            </a:endParaRPr>
          </a:p>
        </p:txBody>
      </p:sp>
      <p:sp>
        <p:nvSpPr>
          <p:cNvPr id="6" name="ZoneTexte 5">
            <a:extLst>
              <a:ext uri="{FF2B5EF4-FFF2-40B4-BE49-F238E27FC236}">
                <a16:creationId xmlns:a16="http://schemas.microsoft.com/office/drawing/2014/main" id="{940572A0-D134-1CE4-C1B9-3CE1D9719801}"/>
              </a:ext>
            </a:extLst>
          </p:cNvPr>
          <p:cNvSpPr txBox="1"/>
          <p:nvPr/>
        </p:nvSpPr>
        <p:spPr>
          <a:xfrm>
            <a:off x="616843" y="4221360"/>
            <a:ext cx="2162795" cy="646331"/>
          </a:xfrm>
          <a:prstGeom prst="rect">
            <a:avLst/>
          </a:prstGeom>
          <a:noFill/>
        </p:spPr>
        <p:txBody>
          <a:bodyPr wrap="square" rtlCol="0">
            <a:spAutoFit/>
          </a:bodyPr>
          <a:lstStyle/>
          <a:p>
            <a:r>
              <a:rPr lang="fr-BE" sz="1800" b="1" dirty="0">
                <a:solidFill>
                  <a:schemeClr val="tx1"/>
                </a:solidFill>
              </a:rPr>
              <a:t>The EU AI </a:t>
            </a:r>
            <a:r>
              <a:rPr lang="fr-BE" sz="1800" b="1" dirty="0" err="1">
                <a:solidFill>
                  <a:schemeClr val="tx1"/>
                </a:solidFill>
              </a:rPr>
              <a:t>Act</a:t>
            </a:r>
            <a:endParaRPr lang="en-BE" sz="1800" b="1" dirty="0">
              <a:solidFill>
                <a:schemeClr val="tx1"/>
              </a:solidFill>
            </a:endParaRPr>
          </a:p>
          <a:p>
            <a:endParaRPr lang="en-BE" dirty="0"/>
          </a:p>
        </p:txBody>
      </p:sp>
    </p:spTree>
    <p:extLst>
      <p:ext uri="{BB962C8B-B14F-4D97-AF65-F5344CB8AC3E}">
        <p14:creationId xmlns:p14="http://schemas.microsoft.com/office/powerpoint/2010/main" val="896533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a:latin typeface="Verdana" panose="020B0604030504040204" pitchFamily="34" charset="0"/>
                <a:ea typeface="Verdana" panose="020B0604030504040204" pitchFamily="34" charset="0"/>
              </a:rPr>
              <a:t>The EU AI </a:t>
            </a:r>
            <a:r>
              <a:rPr lang="fr-FR" sz="4000" dirty="0" err="1">
                <a:latin typeface="Verdana" panose="020B0604030504040204" pitchFamily="34" charset="0"/>
                <a:ea typeface="Verdana" panose="020B0604030504040204" pitchFamily="34" charset="0"/>
              </a:rPr>
              <a:t>Act</a:t>
            </a:r>
            <a:r>
              <a:rPr lang="fr-FR" sz="4000" dirty="0">
                <a:latin typeface="Verdana" panose="020B0604030504040204" pitchFamily="34" charset="0"/>
                <a:ea typeface="Verdana" panose="020B0604030504040204" pitchFamily="34" charset="0"/>
              </a:rPr>
              <a:t>: introduction</a:t>
            </a:r>
          </a:p>
        </p:txBody>
      </p:sp>
      <p:sp>
        <p:nvSpPr>
          <p:cNvPr id="4" name="ZoneTexte 3">
            <a:extLst>
              <a:ext uri="{FF2B5EF4-FFF2-40B4-BE49-F238E27FC236}">
                <a16:creationId xmlns:a16="http://schemas.microsoft.com/office/drawing/2014/main" id="{DB1A4840-DCE7-5129-74BF-11762BF711F0}"/>
              </a:ext>
            </a:extLst>
          </p:cNvPr>
          <p:cNvSpPr txBox="1"/>
          <p:nvPr/>
        </p:nvSpPr>
        <p:spPr>
          <a:xfrm>
            <a:off x="390084" y="1015727"/>
            <a:ext cx="7215402" cy="3754874"/>
          </a:xfrm>
          <a:prstGeom prst="rect">
            <a:avLst/>
          </a:prstGeom>
          <a:noFill/>
        </p:spPr>
        <p:txBody>
          <a:bodyPr wrap="square" rtlCol="0">
            <a:spAutoFit/>
          </a:bodyPr>
          <a:lstStyle/>
          <a:p>
            <a:pPr marL="285750" indent="-285750">
              <a:buFont typeface="Wingdings" panose="05000000000000000000" pitchFamily="2" charset="2"/>
              <a:buChar char="Ø"/>
            </a:pPr>
            <a:r>
              <a:rPr lang="en-GB" dirty="0">
                <a:latin typeface="Verdana" panose="020B0604030504040204" pitchFamily="34" charset="0"/>
                <a:ea typeface="Verdana" panose="020B0604030504040204" pitchFamily="34" charset="0"/>
              </a:rPr>
              <a:t>Regulation</a:t>
            </a:r>
          </a:p>
          <a:p>
            <a:pPr marL="742950" lvl="1" indent="-285750">
              <a:buFont typeface="Wingdings" panose="05000000000000000000" pitchFamily="2" charset="2"/>
              <a:buChar char="Ø"/>
            </a:pPr>
            <a:r>
              <a:rPr lang="en-GB" dirty="0">
                <a:latin typeface="Verdana" panose="020B0604030504040204" pitchFamily="34" charset="0"/>
                <a:ea typeface="Verdana" panose="020B0604030504040204" pitchFamily="34" charset="0"/>
              </a:rPr>
              <a:t>Binding</a:t>
            </a:r>
          </a:p>
          <a:p>
            <a:pPr marL="742950" lvl="1" indent="-285750">
              <a:buFont typeface="Wingdings" panose="05000000000000000000" pitchFamily="2" charset="2"/>
              <a:buChar char="Ø"/>
            </a:pPr>
            <a:r>
              <a:rPr lang="en-GB" dirty="0">
                <a:latin typeface="Verdana" panose="020B0604030504040204" pitchFamily="34" charset="0"/>
                <a:ea typeface="Verdana" panose="020B0604030504040204" pitchFamily="34" charset="0"/>
              </a:rPr>
              <a:t>Self-executive</a:t>
            </a:r>
          </a:p>
          <a:p>
            <a:endParaRPr lang="en-GB"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Ø"/>
            </a:pPr>
            <a:r>
              <a:rPr lang="en-GB" dirty="0">
                <a:latin typeface="Verdana" panose="020B0604030504040204" pitchFamily="34" charset="0"/>
                <a:ea typeface="Verdana" panose="020B0604030504040204" pitchFamily="34" charset="0"/>
              </a:rPr>
              <a:t>Objectives:</a:t>
            </a:r>
          </a:p>
          <a:p>
            <a:pPr marL="742950" lvl="1" indent="-285750" algn="just">
              <a:buFont typeface="Wingdings" panose="05000000000000000000" pitchFamily="2" charset="2"/>
              <a:buChar char="Ø"/>
            </a:pPr>
            <a:r>
              <a:rPr lang="en-GB" sz="1400" dirty="0">
                <a:latin typeface="Verdana" panose="020B0604030504040204" pitchFamily="34" charset="0"/>
                <a:ea typeface="Verdana" panose="020B0604030504040204" pitchFamily="34" charset="0"/>
              </a:rPr>
              <a:t>Ensure that AI systems in the EU are safe and respect fundamental rights &amp; Union values.</a:t>
            </a:r>
          </a:p>
          <a:p>
            <a:pPr marL="742950" lvl="1" indent="-285750" algn="just">
              <a:buFont typeface="Wingdings" panose="05000000000000000000" pitchFamily="2" charset="2"/>
              <a:buChar char="Ø"/>
            </a:pPr>
            <a:endParaRPr lang="en-GB" sz="1400" dirty="0">
              <a:latin typeface="Verdana" panose="020B0604030504040204" pitchFamily="34" charset="0"/>
              <a:ea typeface="Verdana" panose="020B0604030504040204" pitchFamily="34" charset="0"/>
            </a:endParaRPr>
          </a:p>
          <a:p>
            <a:pPr marL="742950" lvl="1" indent="-285750" algn="just">
              <a:buFont typeface="Wingdings" panose="05000000000000000000" pitchFamily="2" charset="2"/>
              <a:buChar char="Ø"/>
            </a:pPr>
            <a:r>
              <a:rPr lang="en-GB" sz="1400" dirty="0">
                <a:latin typeface="Verdana" panose="020B0604030504040204" pitchFamily="34" charset="0"/>
                <a:ea typeface="Verdana" panose="020B0604030504040204" pitchFamily="34" charset="0"/>
              </a:rPr>
              <a:t>Ensure legal certainty to facilitate investment &amp; innovation in AI</a:t>
            </a:r>
          </a:p>
          <a:p>
            <a:pPr marL="742950" lvl="1" indent="-285750" algn="just">
              <a:buFont typeface="Wingdings" panose="05000000000000000000" pitchFamily="2" charset="2"/>
              <a:buChar char="Ø"/>
            </a:pPr>
            <a:endParaRPr lang="en-GB" sz="1400" dirty="0">
              <a:latin typeface="Verdana" panose="020B0604030504040204" pitchFamily="34" charset="0"/>
              <a:ea typeface="Verdana" panose="020B0604030504040204" pitchFamily="34" charset="0"/>
            </a:endParaRPr>
          </a:p>
          <a:p>
            <a:pPr marL="742950" lvl="1" indent="-285750" algn="just">
              <a:buFont typeface="Wingdings" panose="05000000000000000000" pitchFamily="2" charset="2"/>
              <a:buChar char="Ø"/>
            </a:pPr>
            <a:r>
              <a:rPr lang="en-GB" sz="1400" dirty="0">
                <a:latin typeface="Verdana" panose="020B0604030504040204" pitchFamily="34" charset="0"/>
                <a:ea typeface="Verdana" panose="020B0604030504040204" pitchFamily="34" charset="0"/>
              </a:rPr>
              <a:t>Facilitate the development of a single market for lawful, safe and trustworthy AI applications</a:t>
            </a:r>
          </a:p>
          <a:p>
            <a:pPr marL="742950" lvl="1" indent="-285750" algn="just">
              <a:buFont typeface="Wingdings" panose="05000000000000000000" pitchFamily="2" charset="2"/>
              <a:buChar char="Ø"/>
            </a:pPr>
            <a:endParaRPr lang="en-GB" sz="1400" dirty="0">
              <a:latin typeface="Verdana" panose="020B0604030504040204" pitchFamily="34" charset="0"/>
              <a:ea typeface="Verdana" panose="020B0604030504040204" pitchFamily="34" charset="0"/>
            </a:endParaRPr>
          </a:p>
          <a:p>
            <a:pPr marL="285750" indent="-285750" algn="just">
              <a:buFont typeface="Wingdings" panose="05000000000000000000" pitchFamily="2" charset="2"/>
              <a:buChar char="Ø"/>
            </a:pPr>
            <a:r>
              <a:rPr lang="en-GB" dirty="0">
                <a:latin typeface="Verdana" panose="020B0604030504040204" pitchFamily="34" charset="0"/>
                <a:ea typeface="Verdana" panose="020B0604030504040204" pitchFamily="34" charset="0"/>
              </a:rPr>
              <a:t>Entered into force in July 2024</a:t>
            </a:r>
          </a:p>
          <a:p>
            <a:pPr lvl="1"/>
            <a:endParaRPr lang="en-GB"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7813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jouet, dessin humoristique, Silhouette d’animal, ours&#10;&#10;Description générée automatiquement">
            <a:extLst>
              <a:ext uri="{FF2B5EF4-FFF2-40B4-BE49-F238E27FC236}">
                <a16:creationId xmlns:a16="http://schemas.microsoft.com/office/drawing/2014/main" id="{A8D6AC69-8D73-5A7D-3644-78B44F35B923}"/>
              </a:ext>
            </a:extLst>
          </p:cNvPr>
          <p:cNvPicPr>
            <a:picLocks noChangeAspect="1"/>
          </p:cNvPicPr>
          <p:nvPr/>
        </p:nvPicPr>
        <p:blipFill>
          <a:blip r:embed="rId3"/>
          <a:stretch>
            <a:fillRect/>
          </a:stretch>
        </p:blipFill>
        <p:spPr>
          <a:xfrm>
            <a:off x="2764971" y="561522"/>
            <a:ext cx="3614057" cy="3614057"/>
          </a:xfrm>
          <a:prstGeom prst="rect">
            <a:avLst/>
          </a:prstGeom>
        </p:spPr>
      </p:pic>
    </p:spTree>
    <p:extLst>
      <p:ext uri="{BB962C8B-B14F-4D97-AF65-F5344CB8AC3E}">
        <p14:creationId xmlns:p14="http://schemas.microsoft.com/office/powerpoint/2010/main" val="148464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a:latin typeface="Verdana" panose="020B0604030504040204" pitchFamily="34" charset="0"/>
                <a:ea typeface="Verdana" panose="020B0604030504040204" pitchFamily="34" charset="0"/>
              </a:rPr>
              <a:t>The EU AI </a:t>
            </a:r>
            <a:r>
              <a:rPr lang="fr-FR" sz="4000" dirty="0" err="1">
                <a:latin typeface="Verdana" panose="020B0604030504040204" pitchFamily="34" charset="0"/>
                <a:ea typeface="Verdana" panose="020B0604030504040204" pitchFamily="34" charset="0"/>
              </a:rPr>
              <a:t>Act</a:t>
            </a:r>
            <a:r>
              <a:rPr lang="fr-FR" sz="4000" dirty="0">
                <a:latin typeface="Verdana" panose="020B0604030504040204" pitchFamily="34" charset="0"/>
                <a:ea typeface="Verdana" panose="020B0604030504040204" pitchFamily="34" charset="0"/>
              </a:rPr>
              <a:t>: introduction</a:t>
            </a:r>
          </a:p>
        </p:txBody>
      </p:sp>
      <p:sp>
        <p:nvSpPr>
          <p:cNvPr id="4" name="ZoneTexte 3">
            <a:extLst>
              <a:ext uri="{FF2B5EF4-FFF2-40B4-BE49-F238E27FC236}">
                <a16:creationId xmlns:a16="http://schemas.microsoft.com/office/drawing/2014/main" id="{DB1A4840-DCE7-5129-74BF-11762BF711F0}"/>
              </a:ext>
            </a:extLst>
          </p:cNvPr>
          <p:cNvSpPr txBox="1"/>
          <p:nvPr/>
        </p:nvSpPr>
        <p:spPr>
          <a:xfrm>
            <a:off x="558799" y="1832571"/>
            <a:ext cx="6807201" cy="2123658"/>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How “AI system” is defined:</a:t>
            </a:r>
          </a:p>
          <a:p>
            <a:pPr marL="285750" indent="-285750">
              <a:buFont typeface="Wingdings" panose="05000000000000000000" pitchFamily="2" charset="2"/>
              <a:buChar char="Ø"/>
            </a:pPr>
            <a:endParaRPr lang="en-GB" dirty="0">
              <a:latin typeface="Verdana" panose="020B0604030504040204" pitchFamily="34" charset="0"/>
              <a:ea typeface="Verdana" panose="020B0604030504040204" pitchFamily="34" charset="0"/>
            </a:endParaRPr>
          </a:p>
          <a:p>
            <a:pPr algn="just"/>
            <a:r>
              <a:rPr lang="en-GB" sz="1600" i="1" dirty="0">
                <a:latin typeface="Verdana" panose="020B0604030504040204" pitchFamily="34" charset="0"/>
                <a:ea typeface="Verdana" panose="020B0604030504040204" pitchFamily="34" charset="0"/>
              </a:rPr>
              <a:t>“</a:t>
            </a:r>
            <a:r>
              <a:rPr lang="en-US" sz="1600" i="1" dirty="0">
                <a:latin typeface="Verdana" panose="020B0604030504040204" pitchFamily="34" charset="0"/>
                <a:ea typeface="Verdana" panose="020B0604030504040204" pitchFamily="34" charset="0"/>
              </a:rPr>
              <a:t>a machine-based system designed to operate with varying levels of autonomy, that may exhibit adaptiveness after deployment and that, for explicit or implicit objectives, infers, from the input it receives, how to generate outputs such as predictions, content, recommendations, or decisions that can influence physical or virtual environments”.</a:t>
            </a:r>
            <a:endParaRPr lang="en-GB" sz="1600"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12272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a:latin typeface="Verdana" panose="020B0604030504040204" pitchFamily="34" charset="0"/>
                <a:ea typeface="Verdana" panose="020B0604030504040204" pitchFamily="34" charset="0"/>
              </a:rPr>
              <a:t>The EU AI </a:t>
            </a:r>
            <a:r>
              <a:rPr lang="fr-FR" sz="4000" dirty="0" err="1">
                <a:latin typeface="Verdana" panose="020B0604030504040204" pitchFamily="34" charset="0"/>
                <a:ea typeface="Verdana" panose="020B0604030504040204" pitchFamily="34" charset="0"/>
              </a:rPr>
              <a:t>Act</a:t>
            </a:r>
            <a:r>
              <a:rPr lang="fr-FR" sz="4000" dirty="0">
                <a:latin typeface="Verdana" panose="020B0604030504040204" pitchFamily="34" charset="0"/>
                <a:ea typeface="Verdana" panose="020B0604030504040204" pitchFamily="34" charset="0"/>
              </a:rPr>
              <a:t>: introduction</a:t>
            </a:r>
          </a:p>
        </p:txBody>
      </p:sp>
      <p:sp>
        <p:nvSpPr>
          <p:cNvPr id="4" name="ZoneTexte 3">
            <a:extLst>
              <a:ext uri="{FF2B5EF4-FFF2-40B4-BE49-F238E27FC236}">
                <a16:creationId xmlns:a16="http://schemas.microsoft.com/office/drawing/2014/main" id="{DB1A4840-DCE7-5129-74BF-11762BF711F0}"/>
              </a:ext>
            </a:extLst>
          </p:cNvPr>
          <p:cNvSpPr txBox="1"/>
          <p:nvPr/>
        </p:nvSpPr>
        <p:spPr>
          <a:xfrm>
            <a:off x="341085" y="1389885"/>
            <a:ext cx="8193315" cy="3416320"/>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Categories of operators of AI system:</a:t>
            </a:r>
          </a:p>
          <a:p>
            <a:pPr marL="285750" indent="-285750">
              <a:buFont typeface="Wingdings" panose="05000000000000000000" pitchFamily="2" charset="2"/>
              <a:buChar char="Ø"/>
            </a:pPr>
            <a:endParaRPr lang="en-GB" dirty="0">
              <a:latin typeface="Verdana" panose="020B0604030504040204" pitchFamily="34" charset="0"/>
              <a:ea typeface="Verdana" panose="020B0604030504040204" pitchFamily="34" charset="0"/>
            </a:endParaRPr>
          </a:p>
          <a:p>
            <a:pPr algn="just"/>
            <a:r>
              <a:rPr lang="en-GB" sz="1400" b="1" u="sng" dirty="0">
                <a:latin typeface="Verdana" panose="020B0604030504040204" pitchFamily="34" charset="0"/>
                <a:ea typeface="Verdana" panose="020B0604030504040204" pitchFamily="34" charset="0"/>
              </a:rPr>
              <a:t>Provider:</a:t>
            </a:r>
            <a:r>
              <a:rPr lang="en-GB" sz="1400" i="1" dirty="0">
                <a:latin typeface="Verdana" panose="020B0604030504040204" pitchFamily="34" charset="0"/>
                <a:ea typeface="Verdana" panose="020B0604030504040204" pitchFamily="34" charset="0"/>
              </a:rPr>
              <a:t>“</a:t>
            </a:r>
            <a:r>
              <a:rPr lang="en-US" sz="1400" i="1" dirty="0">
                <a:latin typeface="Verdana" panose="020B0604030504040204" pitchFamily="34" charset="0"/>
                <a:ea typeface="Verdana" panose="020B0604030504040204" pitchFamily="34" charset="0"/>
              </a:rPr>
              <a:t>a natural or legal person, public authority, agency or other body that develops an AI system or a general-purpose AI model or that has an AI system or a general-purpose AI model developed and places it on the market or puts the AI system into service under its own name or trademark, whether for payment or free of charge”.</a:t>
            </a:r>
          </a:p>
          <a:p>
            <a:pPr algn="just"/>
            <a:endParaRPr lang="en-GB" sz="1600" i="1" dirty="0">
              <a:latin typeface="Verdana" panose="020B0604030504040204" pitchFamily="34" charset="0"/>
              <a:ea typeface="Verdana" panose="020B0604030504040204" pitchFamily="34" charset="0"/>
            </a:endParaRPr>
          </a:p>
          <a:p>
            <a:pPr algn="just"/>
            <a:r>
              <a:rPr lang="en-GB" sz="1400" b="1" u="sng" dirty="0">
                <a:latin typeface="Verdana" panose="020B0604030504040204" pitchFamily="34" charset="0"/>
                <a:ea typeface="Verdana" panose="020B0604030504040204" pitchFamily="34" charset="0"/>
              </a:rPr>
              <a:t>Deployer:</a:t>
            </a:r>
            <a:r>
              <a:rPr lang="en-GB" sz="1400" b="1" dirty="0">
                <a:latin typeface="Verdana" panose="020B0604030504040204" pitchFamily="34" charset="0"/>
                <a:ea typeface="Verdana" panose="020B0604030504040204" pitchFamily="34" charset="0"/>
              </a:rPr>
              <a:t> </a:t>
            </a:r>
            <a:r>
              <a:rPr lang="en-GB" sz="1400" i="1" dirty="0">
                <a:latin typeface="Verdana" panose="020B0604030504040204" pitchFamily="34" charset="0"/>
                <a:ea typeface="Verdana" panose="020B0604030504040204" pitchFamily="34" charset="0"/>
              </a:rPr>
              <a:t>“</a:t>
            </a:r>
            <a:r>
              <a:rPr lang="en-US" sz="1400" i="1" dirty="0">
                <a:latin typeface="Verdana" panose="020B0604030504040204" pitchFamily="34" charset="0"/>
                <a:ea typeface="Verdana" panose="020B0604030504040204" pitchFamily="34" charset="0"/>
              </a:rPr>
              <a:t>a natural or legal person, public authority, agency or other body using an AI system under its authority except where the AI system is used in the course of a personal non-professional activity”.</a:t>
            </a:r>
          </a:p>
          <a:p>
            <a:pPr algn="just"/>
            <a:endParaRPr lang="en-US" sz="1400" i="1" dirty="0">
              <a:latin typeface="Verdana" panose="020B0604030504040204" pitchFamily="34" charset="0"/>
              <a:ea typeface="Verdana" panose="020B0604030504040204" pitchFamily="34" charset="0"/>
            </a:endParaRPr>
          </a:p>
          <a:p>
            <a:pPr algn="just"/>
            <a:r>
              <a:rPr lang="en-US" dirty="0">
                <a:latin typeface="Verdana" panose="020B0604030504040204" pitchFamily="34" charset="0"/>
                <a:ea typeface="Verdana" panose="020B0604030504040204" pitchFamily="34" charset="0"/>
              </a:rPr>
              <a:t>Other categories: </a:t>
            </a:r>
            <a:r>
              <a:rPr lang="en-US" dirty="0" err="1">
                <a:latin typeface="Verdana" panose="020B0604030504040204" pitchFamily="34" charset="0"/>
                <a:ea typeface="Verdana" panose="020B0604030504040204" pitchFamily="34" charset="0"/>
              </a:rPr>
              <a:t>authorised</a:t>
            </a:r>
            <a:r>
              <a:rPr lang="en-US" dirty="0">
                <a:latin typeface="Verdana" panose="020B0604030504040204" pitchFamily="34" charset="0"/>
                <a:ea typeface="Verdana" panose="020B0604030504040204" pitchFamily="34" charset="0"/>
              </a:rPr>
              <a:t> representative, importer, distributor, operator</a:t>
            </a:r>
          </a:p>
          <a:p>
            <a:pPr algn="just"/>
            <a:endParaRPr lang="en-GB" sz="1600"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48606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a:latin typeface="Verdana" panose="020B0604030504040204" pitchFamily="34" charset="0"/>
                <a:ea typeface="Verdana" panose="020B0604030504040204" pitchFamily="34" charset="0"/>
              </a:rPr>
              <a:t>The EU AI </a:t>
            </a:r>
            <a:r>
              <a:rPr lang="fr-FR" sz="4000" dirty="0" err="1">
                <a:latin typeface="Verdana" panose="020B0604030504040204" pitchFamily="34" charset="0"/>
                <a:ea typeface="Verdana" panose="020B0604030504040204" pitchFamily="34" charset="0"/>
              </a:rPr>
              <a:t>Act</a:t>
            </a:r>
            <a:r>
              <a:rPr lang="fr-FR" sz="4000" dirty="0">
                <a:latin typeface="Verdana" panose="020B0604030504040204" pitchFamily="34" charset="0"/>
                <a:ea typeface="Verdana" panose="020B0604030504040204" pitchFamily="34" charset="0"/>
              </a:rPr>
              <a:t>: introduction</a:t>
            </a:r>
          </a:p>
        </p:txBody>
      </p:sp>
      <p:sp>
        <p:nvSpPr>
          <p:cNvPr id="4" name="ZoneTexte 3">
            <a:extLst>
              <a:ext uri="{FF2B5EF4-FFF2-40B4-BE49-F238E27FC236}">
                <a16:creationId xmlns:a16="http://schemas.microsoft.com/office/drawing/2014/main" id="{DB1A4840-DCE7-5129-74BF-11762BF711F0}"/>
              </a:ext>
            </a:extLst>
          </p:cNvPr>
          <p:cNvSpPr txBox="1"/>
          <p:nvPr/>
        </p:nvSpPr>
        <p:spPr>
          <a:xfrm>
            <a:off x="507999" y="1100869"/>
            <a:ext cx="6807201" cy="2893100"/>
          </a:xfrm>
          <a:prstGeom prst="rect">
            <a:avLst/>
          </a:prstGeom>
          <a:noFill/>
        </p:spPr>
        <p:txBody>
          <a:bodyPr wrap="square" rtlCol="0">
            <a:spAutoFit/>
          </a:bodyPr>
          <a:lstStyle/>
          <a:p>
            <a:pPr marL="285750" indent="-285750">
              <a:buFont typeface="Wingdings" panose="05000000000000000000" pitchFamily="2" charset="2"/>
              <a:buChar char="Ø"/>
            </a:pPr>
            <a:endParaRPr lang="en-GB" dirty="0">
              <a:latin typeface="Verdana" panose="020B0604030504040204" pitchFamily="34" charset="0"/>
              <a:ea typeface="Verdana" panose="020B0604030504040204" pitchFamily="34" charset="0"/>
            </a:endParaRPr>
          </a:p>
          <a:p>
            <a:pPr algn="just"/>
            <a:endParaRPr lang="en-US" sz="1600" i="1" dirty="0">
              <a:latin typeface="Verdana" panose="020B0604030504040204" pitchFamily="34" charset="0"/>
              <a:ea typeface="Verdana" panose="020B0604030504040204" pitchFamily="34" charset="0"/>
            </a:endParaRPr>
          </a:p>
          <a:p>
            <a:pPr algn="just"/>
            <a:r>
              <a:rPr lang="en-US" dirty="0">
                <a:latin typeface="Verdana" panose="020B0604030504040204" pitchFamily="34" charset="0"/>
                <a:ea typeface="Verdana" panose="020B0604030504040204" pitchFamily="34" charset="0"/>
              </a:rPr>
              <a:t>Applies to:</a:t>
            </a:r>
          </a:p>
          <a:p>
            <a:pPr algn="just"/>
            <a:endParaRPr lang="en-US"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n-GB" sz="1400" dirty="0">
                <a:latin typeface="Verdana" panose="020B0604030504040204" pitchFamily="34" charset="0"/>
                <a:ea typeface="Verdana" panose="020B0604030504040204" pitchFamily="34" charset="0"/>
              </a:rPr>
              <a:t>Providers placing on the market or putting into service AI systems </a:t>
            </a:r>
            <a:r>
              <a:rPr lang="en-US" sz="1400" dirty="0">
                <a:latin typeface="Verdana" panose="020B0604030504040204" pitchFamily="34" charset="0"/>
                <a:ea typeface="Verdana" panose="020B0604030504040204" pitchFamily="34" charset="0"/>
              </a:rPr>
              <a:t>or placing on the market general-purpose AI models</a:t>
            </a:r>
            <a:r>
              <a:rPr lang="en-GB" sz="1400" dirty="0">
                <a:latin typeface="Verdana" panose="020B0604030504040204" pitchFamily="34" charset="0"/>
                <a:ea typeface="Verdana" panose="020B0604030504040204" pitchFamily="34" charset="0"/>
              </a:rPr>
              <a:t> in the EU (irrespective of whether they are established in the EU or not)</a:t>
            </a:r>
          </a:p>
          <a:p>
            <a:pPr marL="285750" indent="-285750" algn="just">
              <a:buFont typeface="Arial" panose="020B0604020202020204" pitchFamily="34" charset="0"/>
              <a:buChar char="•"/>
            </a:pPr>
            <a:r>
              <a:rPr lang="en-US" sz="1400" dirty="0">
                <a:latin typeface="Verdana" panose="020B0604030504040204" pitchFamily="34" charset="0"/>
                <a:ea typeface="Verdana" panose="020B0604030504040204" pitchFamily="34" charset="0"/>
              </a:rPr>
              <a:t>Deployers of AI systems that have their place of establishment or are located within the Union;</a:t>
            </a:r>
            <a:endParaRPr lang="en-GB" sz="1400"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n-GB" sz="1400" b="1" dirty="0">
                <a:latin typeface="Verdana" panose="020B0604030504040204" pitchFamily="34" charset="0"/>
                <a:ea typeface="Verdana" panose="020B0604030504040204" pitchFamily="34" charset="0"/>
              </a:rPr>
              <a:t>Providers and deployers of AI systems that are located in a third country where the output produced by the system is used in the Union</a:t>
            </a:r>
          </a:p>
        </p:txBody>
      </p:sp>
    </p:spTree>
    <p:extLst>
      <p:ext uri="{BB962C8B-B14F-4D97-AF65-F5344CB8AC3E}">
        <p14:creationId xmlns:p14="http://schemas.microsoft.com/office/powerpoint/2010/main" val="801562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a:latin typeface="Verdana" panose="020B0604030504040204" pitchFamily="34" charset="0"/>
                <a:ea typeface="Verdana" panose="020B0604030504040204" pitchFamily="34" charset="0"/>
              </a:rPr>
              <a:t>The EU AI </a:t>
            </a:r>
            <a:r>
              <a:rPr lang="fr-FR" sz="4000" dirty="0" err="1">
                <a:latin typeface="Verdana" panose="020B0604030504040204" pitchFamily="34" charset="0"/>
                <a:ea typeface="Verdana" panose="020B0604030504040204" pitchFamily="34" charset="0"/>
              </a:rPr>
              <a:t>Act</a:t>
            </a:r>
            <a:r>
              <a:rPr lang="fr-FR" sz="4000" dirty="0">
                <a:latin typeface="Verdana" panose="020B0604030504040204" pitchFamily="34" charset="0"/>
                <a:ea typeface="Verdana" panose="020B0604030504040204" pitchFamily="34" charset="0"/>
              </a:rPr>
              <a:t>: a </a:t>
            </a:r>
            <a:r>
              <a:rPr lang="fr-FR" sz="4000" dirty="0" err="1">
                <a:latin typeface="Verdana" panose="020B0604030504040204" pitchFamily="34" charset="0"/>
                <a:ea typeface="Verdana" panose="020B0604030504040204" pitchFamily="34" charset="0"/>
              </a:rPr>
              <a:t>risk-based</a:t>
            </a:r>
            <a:r>
              <a:rPr lang="fr-FR" sz="4000" dirty="0">
                <a:latin typeface="Verdana" panose="020B0604030504040204" pitchFamily="34" charset="0"/>
                <a:ea typeface="Verdana" panose="020B0604030504040204" pitchFamily="34" charset="0"/>
              </a:rPr>
              <a:t> </a:t>
            </a:r>
            <a:r>
              <a:rPr lang="fr-FR" sz="4000" dirty="0" err="1">
                <a:latin typeface="Verdana" panose="020B0604030504040204" pitchFamily="34" charset="0"/>
                <a:ea typeface="Verdana" panose="020B0604030504040204" pitchFamily="34" charset="0"/>
              </a:rPr>
              <a:t>approach</a:t>
            </a:r>
            <a:endParaRPr lang="fr-FR" sz="4000" dirty="0">
              <a:latin typeface="Verdana" panose="020B0604030504040204" pitchFamily="34" charset="0"/>
              <a:ea typeface="Verdana" panose="020B0604030504040204" pitchFamily="34" charset="0"/>
            </a:endParaRPr>
          </a:p>
        </p:txBody>
      </p:sp>
      <p:graphicFrame>
        <p:nvGraphicFramePr>
          <p:cNvPr id="5" name="Diagramme 4">
            <a:extLst>
              <a:ext uri="{FF2B5EF4-FFF2-40B4-BE49-F238E27FC236}">
                <a16:creationId xmlns:a16="http://schemas.microsoft.com/office/drawing/2014/main" id="{AA778DC6-E8A9-55D0-A805-D772BBE0AC3E}"/>
              </a:ext>
            </a:extLst>
          </p:cNvPr>
          <p:cNvGraphicFramePr/>
          <p:nvPr>
            <p:extLst>
              <p:ext uri="{D42A27DB-BD31-4B8C-83A1-F6EECF244321}">
                <p14:modId xmlns:p14="http://schemas.microsoft.com/office/powerpoint/2010/main" val="1837450908"/>
              </p:ext>
            </p:extLst>
          </p:nvPr>
        </p:nvGraphicFramePr>
        <p:xfrm>
          <a:off x="-1226457" y="1198463"/>
          <a:ext cx="5457371" cy="3396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a16="http://schemas.microsoft.com/office/drawing/2014/main" id="{E6B63225-FC93-D1DF-1E26-ED98162794D0}"/>
              </a:ext>
            </a:extLst>
          </p:cNvPr>
          <p:cNvSpPr txBox="1"/>
          <p:nvPr/>
        </p:nvSpPr>
        <p:spPr>
          <a:xfrm>
            <a:off x="2182160" y="1208977"/>
            <a:ext cx="2497800" cy="615553"/>
          </a:xfrm>
          <a:prstGeom prst="rect">
            <a:avLst/>
          </a:prstGeom>
          <a:noFill/>
        </p:spPr>
        <p:txBody>
          <a:bodyPr wrap="none" rtlCol="0">
            <a:spAutoFit/>
          </a:bodyPr>
          <a:lstStyle/>
          <a:p>
            <a:r>
              <a:rPr lang="fr-BE" b="1" dirty="0" err="1">
                <a:solidFill>
                  <a:schemeClr val="accent4"/>
                </a:solidFill>
              </a:rPr>
              <a:t>Unacceptable</a:t>
            </a:r>
            <a:r>
              <a:rPr lang="fr-BE" b="1" dirty="0">
                <a:solidFill>
                  <a:schemeClr val="accent4"/>
                </a:solidFill>
              </a:rPr>
              <a:t> </a:t>
            </a:r>
            <a:r>
              <a:rPr lang="fr-BE" b="1" dirty="0" err="1">
                <a:solidFill>
                  <a:schemeClr val="accent4"/>
                </a:solidFill>
              </a:rPr>
              <a:t>risk</a:t>
            </a:r>
            <a:endParaRPr lang="fr-BE" b="1" dirty="0">
              <a:solidFill>
                <a:schemeClr val="accent4"/>
              </a:solidFill>
            </a:endParaRPr>
          </a:p>
          <a:p>
            <a:r>
              <a:rPr lang="fr-BE" sz="1600" dirty="0" err="1">
                <a:solidFill>
                  <a:schemeClr val="accent4"/>
                </a:solidFill>
              </a:rPr>
              <a:t>Prohibited</a:t>
            </a:r>
            <a:endParaRPr lang="en-BE" sz="1600" dirty="0">
              <a:solidFill>
                <a:schemeClr val="accent4"/>
              </a:solidFill>
            </a:endParaRPr>
          </a:p>
        </p:txBody>
      </p:sp>
      <p:sp>
        <p:nvSpPr>
          <p:cNvPr id="7" name="ZoneTexte 6">
            <a:extLst>
              <a:ext uri="{FF2B5EF4-FFF2-40B4-BE49-F238E27FC236}">
                <a16:creationId xmlns:a16="http://schemas.microsoft.com/office/drawing/2014/main" id="{81800F58-445C-6366-1501-13BEDE521665}"/>
              </a:ext>
            </a:extLst>
          </p:cNvPr>
          <p:cNvSpPr txBox="1"/>
          <p:nvPr/>
        </p:nvSpPr>
        <p:spPr>
          <a:xfrm>
            <a:off x="2875126" y="1934201"/>
            <a:ext cx="2711576" cy="861774"/>
          </a:xfrm>
          <a:prstGeom prst="rect">
            <a:avLst/>
          </a:prstGeom>
          <a:noFill/>
        </p:spPr>
        <p:txBody>
          <a:bodyPr wrap="none" rtlCol="0">
            <a:spAutoFit/>
          </a:bodyPr>
          <a:lstStyle/>
          <a:p>
            <a:r>
              <a:rPr lang="fr-BE" b="1" dirty="0">
                <a:solidFill>
                  <a:schemeClr val="accent3"/>
                </a:solidFill>
              </a:rPr>
              <a:t>High </a:t>
            </a:r>
            <a:r>
              <a:rPr lang="fr-BE" b="1" dirty="0" err="1">
                <a:solidFill>
                  <a:schemeClr val="accent3"/>
                </a:solidFill>
              </a:rPr>
              <a:t>risk</a:t>
            </a:r>
            <a:endParaRPr lang="fr-BE" b="1" dirty="0">
              <a:solidFill>
                <a:schemeClr val="accent3"/>
              </a:solidFill>
            </a:endParaRPr>
          </a:p>
          <a:p>
            <a:r>
              <a:rPr lang="fr-BE" sz="1600" dirty="0" err="1">
                <a:solidFill>
                  <a:schemeClr val="accent3"/>
                </a:solidFill>
              </a:rPr>
              <a:t>Specific</a:t>
            </a:r>
            <a:r>
              <a:rPr lang="fr-BE" sz="1600" dirty="0">
                <a:solidFill>
                  <a:schemeClr val="accent3"/>
                </a:solidFill>
              </a:rPr>
              <a:t> </a:t>
            </a:r>
            <a:r>
              <a:rPr lang="fr-BE" sz="1600" dirty="0" err="1">
                <a:solidFill>
                  <a:schemeClr val="accent3"/>
                </a:solidFill>
              </a:rPr>
              <a:t>requirements</a:t>
            </a:r>
            <a:r>
              <a:rPr lang="fr-BE" sz="1600" dirty="0">
                <a:solidFill>
                  <a:schemeClr val="accent3"/>
                </a:solidFill>
              </a:rPr>
              <a:t> &amp;</a:t>
            </a:r>
          </a:p>
          <a:p>
            <a:r>
              <a:rPr lang="fr-BE" sz="1600" dirty="0" err="1">
                <a:solidFill>
                  <a:schemeClr val="accent3"/>
                </a:solidFill>
              </a:rPr>
              <a:t>Conformity</a:t>
            </a:r>
            <a:r>
              <a:rPr lang="fr-BE" sz="1600" dirty="0">
                <a:solidFill>
                  <a:schemeClr val="accent3"/>
                </a:solidFill>
              </a:rPr>
              <a:t> </a:t>
            </a:r>
            <a:r>
              <a:rPr lang="fr-BE" sz="1600" dirty="0" err="1">
                <a:solidFill>
                  <a:schemeClr val="accent3"/>
                </a:solidFill>
              </a:rPr>
              <a:t>assessments</a:t>
            </a:r>
            <a:endParaRPr lang="en-BE" sz="1600" dirty="0">
              <a:solidFill>
                <a:schemeClr val="accent3"/>
              </a:solidFill>
            </a:endParaRPr>
          </a:p>
        </p:txBody>
      </p:sp>
      <p:sp>
        <p:nvSpPr>
          <p:cNvPr id="8" name="ZoneTexte 7">
            <a:extLst>
              <a:ext uri="{FF2B5EF4-FFF2-40B4-BE49-F238E27FC236}">
                <a16:creationId xmlns:a16="http://schemas.microsoft.com/office/drawing/2014/main" id="{82987A75-DE59-A122-E2D0-A3FB50051925}"/>
              </a:ext>
            </a:extLst>
          </p:cNvPr>
          <p:cNvSpPr txBox="1"/>
          <p:nvPr/>
        </p:nvSpPr>
        <p:spPr>
          <a:xfrm>
            <a:off x="3675618" y="2833679"/>
            <a:ext cx="3196896" cy="861774"/>
          </a:xfrm>
          <a:prstGeom prst="rect">
            <a:avLst/>
          </a:prstGeom>
          <a:noFill/>
        </p:spPr>
        <p:txBody>
          <a:bodyPr wrap="square" rtlCol="0">
            <a:spAutoFit/>
          </a:bodyPr>
          <a:lstStyle/>
          <a:p>
            <a:r>
              <a:rPr lang="fr-BE" b="1" dirty="0">
                <a:solidFill>
                  <a:schemeClr val="accent2"/>
                </a:solidFill>
              </a:rPr>
              <a:t>Limited </a:t>
            </a:r>
            <a:r>
              <a:rPr lang="fr-BE" b="1" dirty="0" err="1">
                <a:solidFill>
                  <a:schemeClr val="accent2"/>
                </a:solidFill>
              </a:rPr>
              <a:t>risk</a:t>
            </a:r>
            <a:endParaRPr lang="fr-BE" b="1" dirty="0">
              <a:solidFill>
                <a:schemeClr val="accent2"/>
              </a:solidFill>
            </a:endParaRPr>
          </a:p>
          <a:p>
            <a:r>
              <a:rPr lang="fr-BE" sz="1600" dirty="0" err="1">
                <a:solidFill>
                  <a:schemeClr val="accent2"/>
                </a:solidFill>
              </a:rPr>
              <a:t>Specific</a:t>
            </a:r>
            <a:r>
              <a:rPr lang="fr-BE" sz="1600" dirty="0">
                <a:solidFill>
                  <a:schemeClr val="accent2"/>
                </a:solidFill>
              </a:rPr>
              <a:t> </a:t>
            </a:r>
            <a:r>
              <a:rPr lang="fr-BE" sz="1600" dirty="0" err="1">
                <a:solidFill>
                  <a:schemeClr val="accent2"/>
                </a:solidFill>
              </a:rPr>
              <a:t>transparency</a:t>
            </a:r>
            <a:r>
              <a:rPr lang="fr-BE" sz="1600" dirty="0">
                <a:solidFill>
                  <a:schemeClr val="accent2"/>
                </a:solidFill>
              </a:rPr>
              <a:t> obligations</a:t>
            </a:r>
            <a:endParaRPr lang="en-BE" sz="1600" dirty="0">
              <a:solidFill>
                <a:schemeClr val="accent2"/>
              </a:solidFill>
            </a:endParaRPr>
          </a:p>
        </p:txBody>
      </p:sp>
      <p:sp>
        <p:nvSpPr>
          <p:cNvPr id="9" name="ZoneTexte 8">
            <a:extLst>
              <a:ext uri="{FF2B5EF4-FFF2-40B4-BE49-F238E27FC236}">
                <a16:creationId xmlns:a16="http://schemas.microsoft.com/office/drawing/2014/main" id="{6C4066EC-A7EF-4199-F9AD-A43116CAE077}"/>
              </a:ext>
            </a:extLst>
          </p:cNvPr>
          <p:cNvSpPr txBox="1"/>
          <p:nvPr/>
        </p:nvSpPr>
        <p:spPr>
          <a:xfrm>
            <a:off x="4239022" y="3805140"/>
            <a:ext cx="3196896" cy="615553"/>
          </a:xfrm>
          <a:prstGeom prst="rect">
            <a:avLst/>
          </a:prstGeom>
          <a:noFill/>
        </p:spPr>
        <p:txBody>
          <a:bodyPr wrap="square" rtlCol="0">
            <a:spAutoFit/>
          </a:bodyPr>
          <a:lstStyle/>
          <a:p>
            <a:r>
              <a:rPr lang="fr-BE" b="1" dirty="0">
                <a:solidFill>
                  <a:schemeClr val="accent1"/>
                </a:solidFill>
              </a:rPr>
              <a:t>Minimal </a:t>
            </a:r>
            <a:r>
              <a:rPr lang="fr-BE" b="1" dirty="0" err="1">
                <a:solidFill>
                  <a:schemeClr val="accent1"/>
                </a:solidFill>
              </a:rPr>
              <a:t>risk</a:t>
            </a:r>
            <a:endParaRPr lang="fr-BE" b="1" dirty="0">
              <a:solidFill>
                <a:schemeClr val="accent1"/>
              </a:solidFill>
            </a:endParaRPr>
          </a:p>
          <a:p>
            <a:r>
              <a:rPr lang="fr-BE" sz="1600" dirty="0" err="1">
                <a:solidFill>
                  <a:schemeClr val="accent1"/>
                </a:solidFill>
              </a:rPr>
              <a:t>Permitted</a:t>
            </a:r>
            <a:r>
              <a:rPr lang="fr-BE" sz="1600" dirty="0">
                <a:solidFill>
                  <a:schemeClr val="accent1"/>
                </a:solidFill>
              </a:rPr>
              <a:t> </a:t>
            </a:r>
            <a:r>
              <a:rPr lang="fr-BE" sz="1600" dirty="0" err="1">
                <a:solidFill>
                  <a:schemeClr val="accent1"/>
                </a:solidFill>
              </a:rPr>
              <a:t>with</a:t>
            </a:r>
            <a:r>
              <a:rPr lang="fr-BE" sz="1600" dirty="0">
                <a:solidFill>
                  <a:schemeClr val="accent1"/>
                </a:solidFill>
              </a:rPr>
              <a:t> no restriction</a:t>
            </a:r>
            <a:endParaRPr lang="en-BE" sz="1600" dirty="0">
              <a:solidFill>
                <a:schemeClr val="accent1"/>
              </a:solidFill>
            </a:endParaRPr>
          </a:p>
        </p:txBody>
      </p:sp>
    </p:spTree>
    <p:extLst>
      <p:ext uri="{BB962C8B-B14F-4D97-AF65-F5344CB8AC3E}">
        <p14:creationId xmlns:p14="http://schemas.microsoft.com/office/powerpoint/2010/main" val="1787047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907E87E5-6D07-95B9-4407-B226D09E86F3}"/>
              </a:ext>
            </a:extLst>
          </p:cNvPr>
          <p:cNvSpPr/>
          <p:nvPr/>
        </p:nvSpPr>
        <p:spPr>
          <a:xfrm>
            <a:off x="-1204686" y="3381829"/>
            <a:ext cx="3976915" cy="2450689"/>
          </a:xfrm>
          <a:prstGeom prst="ellipse">
            <a:avLst/>
          </a:prstGeom>
          <a:solidFill>
            <a:srgbClr val="E8E8EA">
              <a:alpha val="69804"/>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0975"/>
            <a:endParaRPr lang="en-BE" sz="2000" b="1" dirty="0">
              <a:solidFill>
                <a:schemeClr val="tx1"/>
              </a:solidFill>
            </a:endParaRPr>
          </a:p>
        </p:txBody>
      </p:sp>
      <p:sp>
        <p:nvSpPr>
          <p:cNvPr id="5" name="ZoneTexte 4">
            <a:extLst>
              <a:ext uri="{FF2B5EF4-FFF2-40B4-BE49-F238E27FC236}">
                <a16:creationId xmlns:a16="http://schemas.microsoft.com/office/drawing/2014/main" id="{FE7D3259-1582-2CE7-C24E-730BF9B10ECE}"/>
              </a:ext>
            </a:extLst>
          </p:cNvPr>
          <p:cNvSpPr txBox="1"/>
          <p:nvPr/>
        </p:nvSpPr>
        <p:spPr>
          <a:xfrm>
            <a:off x="156676" y="3852028"/>
            <a:ext cx="437940" cy="1015663"/>
          </a:xfrm>
          <a:prstGeom prst="rect">
            <a:avLst/>
          </a:prstGeom>
          <a:noFill/>
        </p:spPr>
        <p:txBody>
          <a:bodyPr wrap="none" rtlCol="0">
            <a:spAutoFit/>
          </a:bodyPr>
          <a:lstStyle/>
          <a:p>
            <a:r>
              <a:rPr lang="fr-BE" sz="6000" b="1" dirty="0">
                <a:latin typeface="Angsana New" panose="020B0502040204020203" pitchFamily="18" charset="-34"/>
                <a:cs typeface="Angsana New" panose="020B0502040204020203" pitchFamily="18" charset="-34"/>
              </a:rPr>
              <a:t>3</a:t>
            </a:r>
            <a:endParaRPr lang="en-BE" sz="6000" b="1" dirty="0">
              <a:latin typeface="Angsana New" panose="020B0502040204020203" pitchFamily="18" charset="-34"/>
              <a:cs typeface="Angsana New" panose="020B0502040204020203" pitchFamily="18" charset="-34"/>
            </a:endParaRPr>
          </a:p>
        </p:txBody>
      </p:sp>
      <p:sp>
        <p:nvSpPr>
          <p:cNvPr id="6" name="ZoneTexte 5">
            <a:extLst>
              <a:ext uri="{FF2B5EF4-FFF2-40B4-BE49-F238E27FC236}">
                <a16:creationId xmlns:a16="http://schemas.microsoft.com/office/drawing/2014/main" id="{D1A63741-0CFE-EF00-C2C5-D21D8C6AED80}"/>
              </a:ext>
            </a:extLst>
          </p:cNvPr>
          <p:cNvSpPr txBox="1"/>
          <p:nvPr/>
        </p:nvSpPr>
        <p:spPr>
          <a:xfrm>
            <a:off x="609434" y="4032675"/>
            <a:ext cx="2162795" cy="646331"/>
          </a:xfrm>
          <a:prstGeom prst="rect">
            <a:avLst/>
          </a:prstGeom>
          <a:noFill/>
        </p:spPr>
        <p:txBody>
          <a:bodyPr wrap="square" rtlCol="0">
            <a:spAutoFit/>
          </a:bodyPr>
          <a:lstStyle/>
          <a:p>
            <a:r>
              <a:rPr lang="fr-BE" sz="1800" b="1" dirty="0" err="1">
                <a:solidFill>
                  <a:schemeClr val="tx1"/>
                </a:solidFill>
              </a:rPr>
              <a:t>Prohibite</a:t>
            </a:r>
            <a:r>
              <a:rPr lang="fr-BE" b="1" dirty="0" err="1"/>
              <a:t>d</a:t>
            </a:r>
            <a:endParaRPr lang="fr-BE" b="1" dirty="0"/>
          </a:p>
          <a:p>
            <a:r>
              <a:rPr lang="fr-BE" b="1" dirty="0"/>
              <a:t>AI practices</a:t>
            </a:r>
            <a:endParaRPr lang="en-BE" sz="1800" b="1" dirty="0">
              <a:solidFill>
                <a:schemeClr val="tx1"/>
              </a:solidFill>
            </a:endParaRPr>
          </a:p>
        </p:txBody>
      </p:sp>
      <p:pic>
        <p:nvPicPr>
          <p:cNvPr id="2052" name="Picture 4" descr="Interdit - Icônes panneaux gratuites">
            <a:extLst>
              <a:ext uri="{FF2B5EF4-FFF2-40B4-BE49-F238E27FC236}">
                <a16:creationId xmlns:a16="http://schemas.microsoft.com/office/drawing/2014/main" id="{2F6791D1-F277-8B00-0A84-124084E9F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885" y="923471"/>
            <a:ext cx="3301999" cy="330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392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err="1">
                <a:latin typeface="Verdana" panose="020B0604030504040204" pitchFamily="34" charset="0"/>
                <a:ea typeface="Verdana" panose="020B0604030504040204" pitchFamily="34" charset="0"/>
              </a:rPr>
              <a:t>What</a:t>
            </a:r>
            <a:r>
              <a:rPr lang="fr-FR" sz="4000" dirty="0">
                <a:latin typeface="Verdana" panose="020B0604030504040204" pitchFamily="34" charset="0"/>
                <a:ea typeface="Verdana" panose="020B0604030504040204" pitchFamily="34" charset="0"/>
              </a:rPr>
              <a:t> are </a:t>
            </a:r>
            <a:r>
              <a:rPr lang="fr-FR" sz="4000" dirty="0" err="1">
                <a:latin typeface="Verdana" panose="020B0604030504040204" pitchFamily="34" charset="0"/>
                <a:ea typeface="Verdana" panose="020B0604030504040204" pitchFamily="34" charset="0"/>
              </a:rPr>
              <a:t>we</a:t>
            </a:r>
            <a:r>
              <a:rPr lang="fr-FR" sz="4000" dirty="0">
                <a:latin typeface="Verdana" panose="020B0604030504040204" pitchFamily="34" charset="0"/>
                <a:ea typeface="Verdana" panose="020B0604030504040204" pitchFamily="34" charset="0"/>
              </a:rPr>
              <a:t> </a:t>
            </a:r>
            <a:r>
              <a:rPr lang="fr-FR" sz="4000" dirty="0" err="1">
                <a:latin typeface="Verdana" panose="020B0604030504040204" pitchFamily="34" charset="0"/>
                <a:ea typeface="Verdana" panose="020B0604030504040204" pitchFamily="34" charset="0"/>
              </a:rPr>
              <a:t>discussing</a:t>
            </a:r>
            <a:r>
              <a:rPr lang="fr-FR" sz="4000" dirty="0">
                <a:latin typeface="Verdana" panose="020B0604030504040204" pitchFamily="34" charset="0"/>
                <a:ea typeface="Verdana" panose="020B0604030504040204" pitchFamily="34" charset="0"/>
              </a:rPr>
              <a:t> </a:t>
            </a:r>
            <a:r>
              <a:rPr lang="fr-FR" sz="4000" dirty="0" err="1">
                <a:latin typeface="Verdana" panose="020B0604030504040204" pitchFamily="34" charset="0"/>
                <a:ea typeface="Verdana" panose="020B0604030504040204" pitchFamily="34" charset="0"/>
              </a:rPr>
              <a:t>today</a:t>
            </a:r>
            <a:endParaRPr lang="fr-FR" sz="4000" dirty="0">
              <a:latin typeface="Verdana" panose="020B0604030504040204" pitchFamily="34" charset="0"/>
              <a:ea typeface="Verdana" panose="020B0604030504040204" pitchFamily="34" charset="0"/>
            </a:endParaRPr>
          </a:p>
        </p:txBody>
      </p:sp>
      <p:sp>
        <p:nvSpPr>
          <p:cNvPr id="3" name="Titre 1"/>
          <p:cNvSpPr txBox="1">
            <a:spLocks/>
          </p:cNvSpPr>
          <p:nvPr/>
        </p:nvSpPr>
        <p:spPr>
          <a:xfrm>
            <a:off x="478971" y="1446144"/>
            <a:ext cx="7540172" cy="259367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uClr>
                <a:srgbClr val="FC5507"/>
              </a:buClr>
              <a:buSzPct val="120000"/>
            </a:pPr>
            <a:r>
              <a:rPr lang="fr-FR" sz="1800" dirty="0">
                <a:solidFill>
                  <a:srgbClr val="737373"/>
                </a:solidFill>
                <a:cs typeface="Verdana"/>
              </a:rPr>
              <a:t>New EU </a:t>
            </a:r>
            <a:r>
              <a:rPr lang="fr-FR" sz="1800" dirty="0" err="1">
                <a:solidFill>
                  <a:srgbClr val="737373"/>
                </a:solidFill>
                <a:cs typeface="Verdana"/>
              </a:rPr>
              <a:t>regulation</a:t>
            </a:r>
            <a:r>
              <a:rPr lang="fr-FR" sz="1800" dirty="0">
                <a:solidFill>
                  <a:srgbClr val="737373"/>
                </a:solidFill>
                <a:cs typeface="Verdana"/>
              </a:rPr>
              <a:t> on </a:t>
            </a:r>
            <a:r>
              <a:rPr lang="fr-FR" sz="1800" dirty="0" err="1">
                <a:solidFill>
                  <a:srgbClr val="737373"/>
                </a:solidFill>
                <a:cs typeface="Verdana"/>
              </a:rPr>
              <a:t>Artificial</a:t>
            </a:r>
            <a:r>
              <a:rPr lang="fr-FR" sz="1800" dirty="0">
                <a:solidFill>
                  <a:srgbClr val="737373"/>
                </a:solidFill>
                <a:cs typeface="Verdana"/>
              </a:rPr>
              <a:t> Intelligence:</a:t>
            </a:r>
          </a:p>
          <a:p>
            <a:pPr algn="l">
              <a:buClr>
                <a:srgbClr val="FC5507"/>
              </a:buClr>
              <a:buSzPct val="120000"/>
            </a:pPr>
            <a:endParaRPr lang="fr-FR" sz="1800" dirty="0">
              <a:solidFill>
                <a:srgbClr val="737373"/>
              </a:solidFill>
              <a:cs typeface="Verdana"/>
            </a:endParaRPr>
          </a:p>
          <a:p>
            <a:pPr algn="l">
              <a:buClr>
                <a:srgbClr val="FC5507"/>
              </a:buClr>
              <a:buSzPct val="120000"/>
            </a:pPr>
            <a:endParaRPr lang="fr-FR" sz="1800" dirty="0">
              <a:solidFill>
                <a:srgbClr val="737373"/>
              </a:solidFill>
              <a:cs typeface="Verdana"/>
            </a:endParaRPr>
          </a:p>
          <a:p>
            <a:pPr marL="285750" indent="-285750" algn="l">
              <a:buClr>
                <a:srgbClr val="FC5507"/>
              </a:buClr>
              <a:buSzPct val="120000"/>
              <a:buFont typeface="Arial" panose="020B0604020202020204" pitchFamily="34" charset="0"/>
              <a:buChar char="•"/>
            </a:pPr>
            <a:r>
              <a:rPr lang="fr-FR" sz="1800" dirty="0">
                <a:solidFill>
                  <a:srgbClr val="737373"/>
                </a:solidFill>
                <a:cs typeface="Verdana"/>
              </a:rPr>
              <a:t>Introduction to </a:t>
            </a:r>
            <a:r>
              <a:rPr lang="fr-FR" sz="1800" dirty="0" err="1">
                <a:solidFill>
                  <a:srgbClr val="737373"/>
                </a:solidFill>
                <a:cs typeface="Verdana"/>
              </a:rPr>
              <a:t>this</a:t>
            </a:r>
            <a:r>
              <a:rPr lang="fr-FR" sz="1800" dirty="0">
                <a:solidFill>
                  <a:srgbClr val="737373"/>
                </a:solidFill>
                <a:cs typeface="Verdana"/>
              </a:rPr>
              <a:t> </a:t>
            </a:r>
            <a:r>
              <a:rPr lang="fr-FR" sz="1800" dirty="0" err="1">
                <a:solidFill>
                  <a:srgbClr val="737373"/>
                </a:solidFill>
                <a:cs typeface="Verdana"/>
              </a:rPr>
              <a:t>legislation</a:t>
            </a:r>
            <a:endParaRPr lang="fr-FR" sz="1800" dirty="0">
              <a:solidFill>
                <a:srgbClr val="737373"/>
              </a:solidFill>
              <a:cs typeface="Verdana"/>
            </a:endParaRPr>
          </a:p>
          <a:p>
            <a:pPr marL="285750" indent="-285750" algn="l">
              <a:buClr>
                <a:srgbClr val="FC5507"/>
              </a:buClr>
              <a:buSzPct val="120000"/>
              <a:buFont typeface="Arial" panose="020B0604020202020204" pitchFamily="34" charset="0"/>
              <a:buChar char="•"/>
            </a:pPr>
            <a:endParaRPr lang="fr-FR" sz="1800" dirty="0">
              <a:solidFill>
                <a:srgbClr val="737373"/>
              </a:solidFill>
              <a:cs typeface="Verdana"/>
            </a:endParaRPr>
          </a:p>
          <a:p>
            <a:pPr marL="285750" indent="-285750" algn="l">
              <a:buClr>
                <a:srgbClr val="FC5507"/>
              </a:buClr>
              <a:buSzPct val="120000"/>
              <a:buFont typeface="Arial" panose="020B0604020202020204" pitchFamily="34" charset="0"/>
              <a:buChar char="•"/>
            </a:pPr>
            <a:r>
              <a:rPr lang="fr-FR" sz="1800" dirty="0">
                <a:solidFill>
                  <a:srgbClr val="737373"/>
                </a:solidFill>
                <a:cs typeface="Verdana"/>
              </a:rPr>
              <a:t>Will </a:t>
            </a:r>
            <a:r>
              <a:rPr lang="fr-FR" sz="1800" dirty="0" err="1">
                <a:solidFill>
                  <a:srgbClr val="737373"/>
                </a:solidFill>
                <a:cs typeface="Verdana"/>
              </a:rPr>
              <a:t>this</a:t>
            </a:r>
            <a:r>
              <a:rPr lang="fr-FR" sz="1800" dirty="0">
                <a:solidFill>
                  <a:srgbClr val="737373"/>
                </a:solidFill>
                <a:cs typeface="Verdana"/>
              </a:rPr>
              <a:t> affect public </a:t>
            </a:r>
            <a:r>
              <a:rPr lang="fr-FR" sz="1800" dirty="0" err="1">
                <a:solidFill>
                  <a:srgbClr val="737373"/>
                </a:solidFill>
                <a:cs typeface="Verdana"/>
              </a:rPr>
              <a:t>safety</a:t>
            </a:r>
            <a:r>
              <a:rPr lang="fr-FR" sz="1800" dirty="0">
                <a:solidFill>
                  <a:srgbClr val="737373"/>
                </a:solidFill>
                <a:cs typeface="Verdana"/>
              </a:rPr>
              <a:t>?</a:t>
            </a:r>
          </a:p>
          <a:p>
            <a:pPr marL="285750" indent="-285750" algn="l">
              <a:buClr>
                <a:srgbClr val="FC5507"/>
              </a:buClr>
              <a:buSzPct val="120000"/>
              <a:buFont typeface="Arial" panose="020B0604020202020204" pitchFamily="34" charset="0"/>
              <a:buChar char="•"/>
            </a:pPr>
            <a:endParaRPr lang="fr-FR" sz="1800" dirty="0">
              <a:solidFill>
                <a:srgbClr val="737373"/>
              </a:solidFill>
              <a:cs typeface="Verdana"/>
            </a:endParaRPr>
          </a:p>
          <a:p>
            <a:pPr marL="285750" indent="-285750" algn="l">
              <a:buClr>
                <a:srgbClr val="FC5507"/>
              </a:buClr>
              <a:buSzPct val="120000"/>
              <a:buFont typeface="Arial" panose="020B0604020202020204" pitchFamily="34" charset="0"/>
              <a:buChar char="•"/>
            </a:pPr>
            <a:r>
              <a:rPr lang="fr-FR" sz="1800" dirty="0" err="1">
                <a:solidFill>
                  <a:srgbClr val="737373"/>
                </a:solidFill>
                <a:cs typeface="Verdana"/>
              </a:rPr>
              <a:t>What</a:t>
            </a:r>
            <a:r>
              <a:rPr lang="fr-FR" sz="1800" dirty="0">
                <a:solidFill>
                  <a:srgbClr val="737373"/>
                </a:solidFill>
                <a:cs typeface="Verdana"/>
              </a:rPr>
              <a:t> impact for North America-</a:t>
            </a:r>
            <a:r>
              <a:rPr lang="fr-FR" sz="1800" dirty="0" err="1">
                <a:solidFill>
                  <a:srgbClr val="737373"/>
                </a:solidFill>
                <a:cs typeface="Verdana"/>
              </a:rPr>
              <a:t>based</a:t>
            </a:r>
            <a:r>
              <a:rPr lang="fr-FR" sz="1800" dirty="0">
                <a:solidFill>
                  <a:srgbClr val="737373"/>
                </a:solidFill>
                <a:cs typeface="Verdana"/>
              </a:rPr>
              <a:t> organisations?</a:t>
            </a:r>
          </a:p>
          <a:p>
            <a:pPr marL="800100" lvl="1" indent="-342900">
              <a:buClr>
                <a:srgbClr val="FC5507"/>
              </a:buClr>
              <a:buSzPct val="120000"/>
              <a:buFont typeface="+mj-lt"/>
              <a:buAutoNum type="arabicPeriod"/>
            </a:pPr>
            <a:r>
              <a:rPr lang="fr-FR" sz="100" dirty="0">
                <a:solidFill>
                  <a:srgbClr val="737373"/>
                </a:solidFill>
                <a:cs typeface="Verdana"/>
              </a:rPr>
              <a:t>SDF</a:t>
            </a:r>
          </a:p>
          <a:p>
            <a:pPr algn="l">
              <a:buClr>
                <a:srgbClr val="FC5507"/>
              </a:buClr>
              <a:buSzPct val="120000"/>
            </a:pPr>
            <a:r>
              <a:rPr lang="fr-FR" sz="2000" dirty="0">
                <a:solidFill>
                  <a:srgbClr val="FC5507"/>
                </a:solidFill>
                <a:cs typeface="Calibri"/>
              </a:rPr>
              <a:t>	</a:t>
            </a:r>
          </a:p>
        </p:txBody>
      </p:sp>
    </p:spTree>
    <p:extLst>
      <p:ext uri="{BB962C8B-B14F-4D97-AF65-F5344CB8AC3E}">
        <p14:creationId xmlns:p14="http://schemas.microsoft.com/office/powerpoint/2010/main" val="2486932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err="1">
                <a:solidFill>
                  <a:schemeClr val="accent4"/>
                </a:solidFill>
                <a:latin typeface="Verdana" panose="020B0604030504040204" pitchFamily="34" charset="0"/>
                <a:ea typeface="Verdana" panose="020B0604030504040204" pitchFamily="34" charset="0"/>
              </a:rPr>
              <a:t>Prohibited</a:t>
            </a:r>
            <a:r>
              <a:rPr lang="fr-FR" sz="4000" b="1" dirty="0">
                <a:solidFill>
                  <a:schemeClr val="accent4"/>
                </a:solidFill>
                <a:latin typeface="Verdana" panose="020B0604030504040204" pitchFamily="34" charset="0"/>
                <a:ea typeface="Verdana" panose="020B0604030504040204" pitchFamily="34" charset="0"/>
              </a:rPr>
              <a:t> AI practices</a:t>
            </a:r>
            <a:r>
              <a:rPr lang="fr-FR" sz="4000" dirty="0">
                <a:latin typeface="Verdana" panose="020B0604030504040204" pitchFamily="34" charset="0"/>
                <a:ea typeface="Verdana" panose="020B0604030504040204" pitchFamily="34" charset="0"/>
              </a:rPr>
              <a:t>:</a:t>
            </a:r>
          </a:p>
          <a:p>
            <a:pPr algn="r"/>
            <a:r>
              <a:rPr lang="fr-FR" sz="4000" i="1" dirty="0">
                <a:latin typeface="Verdana" panose="020B0604030504040204" pitchFamily="34" charset="0"/>
                <a:ea typeface="Verdana" panose="020B0604030504040204" pitchFamily="34" charset="0"/>
              </a:rPr>
              <a:t>Article 5</a:t>
            </a:r>
          </a:p>
        </p:txBody>
      </p:sp>
      <p:sp>
        <p:nvSpPr>
          <p:cNvPr id="3" name="ZoneTexte 2">
            <a:extLst>
              <a:ext uri="{FF2B5EF4-FFF2-40B4-BE49-F238E27FC236}">
                <a16:creationId xmlns:a16="http://schemas.microsoft.com/office/drawing/2014/main" id="{C732F05E-E47C-5B4E-F9CC-04C0EAB8AB74}"/>
              </a:ext>
            </a:extLst>
          </p:cNvPr>
          <p:cNvSpPr txBox="1"/>
          <p:nvPr/>
        </p:nvSpPr>
        <p:spPr>
          <a:xfrm>
            <a:off x="341068" y="1649512"/>
            <a:ext cx="6741903" cy="2523768"/>
          </a:xfrm>
          <a:prstGeom prst="rect">
            <a:avLst/>
          </a:prstGeom>
          <a:noFill/>
        </p:spPr>
        <p:txBody>
          <a:bodyPr wrap="square" rtlCol="0">
            <a:spAutoFit/>
          </a:bodyPr>
          <a:lstStyle/>
          <a:p>
            <a:pPr marL="342900" lvl="0" indent="-342900" algn="just">
              <a:buFont typeface="Verdana" panose="020B0604030504040204" pitchFamily="34" charset="0"/>
              <a:buChar char="-"/>
            </a:pPr>
            <a:r>
              <a:rPr lang="en-US" sz="1400" dirty="0">
                <a:effectLst/>
                <a:latin typeface="Verdana" panose="020B0604030504040204" pitchFamily="34" charset="0"/>
                <a:ea typeface="Times New Roman" panose="02020603050405020304" pitchFamily="18" charset="0"/>
                <a:cs typeface="Times New Roman" panose="02020603050405020304" pitchFamily="18" charset="0"/>
              </a:rPr>
              <a:t>Placing on the market of an AI system that causes significant harm of a person</a:t>
            </a:r>
          </a:p>
          <a:p>
            <a:pPr marL="342900" lvl="0" indent="-342900" algn="just">
              <a:buFont typeface="Verdana" panose="020B0604030504040204" pitchFamily="34" charset="0"/>
              <a:buChar char="-"/>
            </a:pPr>
            <a:endParaRPr lang="en-B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Verdana" panose="020B0604030504040204" pitchFamily="34" charset="0"/>
              <a:buChar char="-"/>
            </a:pP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Evaluation or classification of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persons</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based</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on social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behaviour</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or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characteristics</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("social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scoring</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resulting</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in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detrimental</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or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unfavourable</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treatment</a:t>
            </a:r>
            <a:endParaRPr lang="en-B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Verdana" panose="020B0604030504040204" pitchFamily="34" charset="0"/>
              <a:buChar char="-"/>
            </a:pP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just">
              <a:buFont typeface="Verdana" panose="020B0604030504040204" pitchFamily="34" charset="0"/>
              <a:buChar char="-"/>
            </a:pPr>
            <a:r>
              <a:rPr lang="en-US" sz="1400" dirty="0">
                <a:effectLst/>
                <a:latin typeface="Verdana" panose="020B0604030504040204" pitchFamily="34" charset="0"/>
                <a:ea typeface="Times New Roman" panose="02020603050405020304" pitchFamily="18" charset="0"/>
                <a:cs typeface="Times New Roman" panose="02020603050405020304" pitchFamily="18" charset="0"/>
              </a:rPr>
              <a:t>Making risk assessments of natural persons in order to assess or predict the likelihood of a natural person committing a criminal offence, based solely on the profiling of a natural person or on assessing their personality traits and characteristics</a:t>
            </a:r>
            <a:endParaRPr lang="en-B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8EDEE629-2849-603D-8A67-445EC145AE4E}"/>
              </a:ext>
            </a:extLst>
          </p:cNvPr>
          <p:cNvSpPr txBox="1"/>
          <p:nvPr/>
        </p:nvSpPr>
        <p:spPr>
          <a:xfrm>
            <a:off x="3251201" y="4157365"/>
            <a:ext cx="5689600" cy="523220"/>
          </a:xfrm>
          <a:prstGeom prst="rect">
            <a:avLst/>
          </a:prstGeom>
          <a:noFill/>
          <a:ln w="38100">
            <a:solidFill>
              <a:srgbClr val="FFC000"/>
            </a:solidFill>
          </a:ln>
        </p:spPr>
        <p:txBody>
          <a:bodyPr wrap="square" rtlCol="0">
            <a:spAutoFit/>
          </a:bodyPr>
          <a:lstStyle/>
          <a:p>
            <a:pPr algn="just"/>
            <a:r>
              <a:rPr lang="fr-BE" sz="1400" dirty="0" err="1"/>
              <a:t>Does</a:t>
            </a:r>
            <a:r>
              <a:rPr lang="fr-BE" sz="1400" dirty="0"/>
              <a:t> not </a:t>
            </a:r>
            <a:r>
              <a:rPr lang="fr-BE" sz="1400" dirty="0" err="1"/>
              <a:t>apply</a:t>
            </a:r>
            <a:r>
              <a:rPr lang="fr-BE" sz="1400" dirty="0"/>
              <a:t> to AI </a:t>
            </a:r>
            <a:r>
              <a:rPr lang="en-US" sz="1400" dirty="0"/>
              <a:t>used to support the human assessment of the involvement of a person in a criminal activity.</a:t>
            </a:r>
            <a:endParaRPr lang="en-BE" sz="1400" dirty="0"/>
          </a:p>
        </p:txBody>
      </p:sp>
      <p:cxnSp>
        <p:nvCxnSpPr>
          <p:cNvPr id="7" name="Connecteur : en angle 6">
            <a:extLst>
              <a:ext uri="{FF2B5EF4-FFF2-40B4-BE49-F238E27FC236}">
                <a16:creationId xmlns:a16="http://schemas.microsoft.com/office/drawing/2014/main" id="{87CB873B-8CF3-573B-78DB-1ACA3F50F252}"/>
              </a:ext>
            </a:extLst>
          </p:cNvPr>
          <p:cNvCxnSpPr>
            <a:cxnSpLocks/>
            <a:stCxn id="5" idx="1"/>
          </p:cNvCxnSpPr>
          <p:nvPr/>
        </p:nvCxnSpPr>
        <p:spPr>
          <a:xfrm rot="10800000">
            <a:off x="2213429" y="4157365"/>
            <a:ext cx="1037772" cy="261610"/>
          </a:xfrm>
          <a:prstGeom prst="bentConnector3">
            <a:avLst>
              <a:gd name="adj1" fmla="val 101049"/>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710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err="1">
                <a:solidFill>
                  <a:schemeClr val="accent4"/>
                </a:solidFill>
                <a:latin typeface="Verdana" panose="020B0604030504040204" pitchFamily="34" charset="0"/>
                <a:ea typeface="Verdana" panose="020B0604030504040204" pitchFamily="34" charset="0"/>
              </a:rPr>
              <a:t>Prohibited</a:t>
            </a:r>
            <a:r>
              <a:rPr lang="fr-FR" sz="4000" b="1" dirty="0">
                <a:solidFill>
                  <a:schemeClr val="accent4"/>
                </a:solidFill>
                <a:latin typeface="Verdana" panose="020B0604030504040204" pitchFamily="34" charset="0"/>
                <a:ea typeface="Verdana" panose="020B0604030504040204" pitchFamily="34" charset="0"/>
              </a:rPr>
              <a:t> AI practices</a:t>
            </a:r>
            <a:r>
              <a:rPr lang="fr-FR" sz="4000" dirty="0">
                <a:latin typeface="Verdana" panose="020B0604030504040204" pitchFamily="34" charset="0"/>
                <a:ea typeface="Verdana" panose="020B0604030504040204" pitchFamily="34" charset="0"/>
              </a:rPr>
              <a:t>:</a:t>
            </a:r>
          </a:p>
          <a:p>
            <a:pPr algn="r"/>
            <a:r>
              <a:rPr lang="fr-FR" sz="4000" i="1" dirty="0">
                <a:latin typeface="Verdana" panose="020B0604030504040204" pitchFamily="34" charset="0"/>
                <a:ea typeface="Verdana" panose="020B0604030504040204" pitchFamily="34" charset="0"/>
              </a:rPr>
              <a:t>Article 5</a:t>
            </a:r>
          </a:p>
        </p:txBody>
      </p:sp>
      <p:sp>
        <p:nvSpPr>
          <p:cNvPr id="3" name="ZoneTexte 2">
            <a:extLst>
              <a:ext uri="{FF2B5EF4-FFF2-40B4-BE49-F238E27FC236}">
                <a16:creationId xmlns:a16="http://schemas.microsoft.com/office/drawing/2014/main" id="{C732F05E-E47C-5B4E-F9CC-04C0EAB8AB74}"/>
              </a:ext>
            </a:extLst>
          </p:cNvPr>
          <p:cNvSpPr txBox="1"/>
          <p:nvPr/>
        </p:nvSpPr>
        <p:spPr>
          <a:xfrm>
            <a:off x="341068" y="1504369"/>
            <a:ext cx="6741903" cy="2893100"/>
          </a:xfrm>
          <a:prstGeom prst="rect">
            <a:avLst/>
          </a:prstGeom>
          <a:noFill/>
        </p:spPr>
        <p:txBody>
          <a:bodyPr wrap="square" rtlCol="0">
            <a:spAutoFit/>
          </a:bodyPr>
          <a:lstStyle/>
          <a:p>
            <a:pPr marL="342900" lvl="0" indent="-342900" algn="just">
              <a:buFont typeface="Verdana" panose="020B0604030504040204" pitchFamily="34" charset="0"/>
              <a:buChar char="-"/>
            </a:pP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AI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systems</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that</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create</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or expand facial recognition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databases</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through</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the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untargeted</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scraping</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of facial images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from</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the internet or CCTV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footage</a:t>
            </a:r>
            <a:endParaRPr lang="fr-BE" sz="14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just">
              <a:buFont typeface="Verdana" panose="020B0604030504040204" pitchFamily="34" charset="0"/>
              <a:buChar char="-"/>
            </a:pPr>
            <a:endParaRPr lang="fr-BE" sz="1400" dirty="0">
              <a:latin typeface="Verdana" panose="020B0604030504040204" pitchFamily="34" charset="0"/>
              <a:ea typeface="Calibri" panose="020F0502020204030204" pitchFamily="34" charset="0"/>
              <a:cs typeface="Times New Roman" panose="02020603050405020304" pitchFamily="18" charset="0"/>
            </a:endParaRPr>
          </a:p>
          <a:p>
            <a:pPr marL="342900" lvl="0" indent="-342900" algn="just">
              <a:buFont typeface="Verdana" panose="020B0604030504040204" pitchFamily="34" charset="0"/>
              <a:buChar char="-"/>
            </a:pPr>
            <a:r>
              <a:rPr lang="en-US" sz="1400" dirty="0">
                <a:effectLst/>
                <a:latin typeface="+mj-lt"/>
                <a:ea typeface="Calibri" panose="020F0502020204030204" pitchFamily="34" charset="0"/>
                <a:cs typeface="Times New Roman" panose="02020603050405020304" pitchFamily="18" charset="0"/>
              </a:rPr>
              <a:t>AI systems to infer emotions of a natural person in the areas of workplace and education institutions, except where the use of the AI system is intended to be put in place or into the market for medical or safety reasons</a:t>
            </a:r>
          </a:p>
          <a:p>
            <a:pPr marL="342900" lvl="0" indent="-342900" algn="just">
              <a:buFont typeface="Verdana" panose="020B0604030504040204" pitchFamily="34" charset="0"/>
              <a:buChar char="-"/>
            </a:pPr>
            <a:endParaRPr lang="en-US" sz="1400" dirty="0">
              <a:latin typeface="+mj-lt"/>
              <a:ea typeface="Calibri" panose="020F0502020204030204" pitchFamily="34" charset="0"/>
              <a:cs typeface="Times New Roman" panose="02020603050405020304" pitchFamily="18" charset="0"/>
            </a:endParaRPr>
          </a:p>
          <a:p>
            <a:pPr marL="342900" lvl="0" indent="-342900" algn="just">
              <a:buFont typeface="Verdana" panose="020B0604030504040204" pitchFamily="34" charset="0"/>
              <a:buChar char="-"/>
            </a:pPr>
            <a:r>
              <a:rPr lang="en-US" sz="1400" dirty="0">
                <a:effectLst/>
                <a:latin typeface="+mj-lt"/>
                <a:ea typeface="Calibri" panose="020F0502020204030204" pitchFamily="34" charset="0"/>
                <a:cs typeface="Times New Roman" panose="02020603050405020304" pitchFamily="18" charset="0"/>
              </a:rPr>
              <a:t>biometric </a:t>
            </a:r>
            <a:r>
              <a:rPr lang="en-US" sz="1400" dirty="0" err="1">
                <a:effectLst/>
                <a:latin typeface="+mj-lt"/>
                <a:ea typeface="Calibri" panose="020F0502020204030204" pitchFamily="34" charset="0"/>
                <a:cs typeface="Times New Roman" panose="02020603050405020304" pitchFamily="18" charset="0"/>
              </a:rPr>
              <a:t>categorisation</a:t>
            </a:r>
            <a:r>
              <a:rPr lang="en-US" sz="1400" dirty="0">
                <a:effectLst/>
                <a:latin typeface="+mj-lt"/>
                <a:ea typeface="Calibri" panose="020F0502020204030204" pitchFamily="34" charset="0"/>
                <a:cs typeface="Times New Roman" panose="02020603050405020304" pitchFamily="18" charset="0"/>
              </a:rPr>
              <a:t> systems that </a:t>
            </a:r>
            <a:r>
              <a:rPr lang="en-US" sz="1400" dirty="0" err="1">
                <a:effectLst/>
                <a:latin typeface="+mj-lt"/>
                <a:ea typeface="Calibri" panose="020F0502020204030204" pitchFamily="34" charset="0"/>
                <a:cs typeface="Times New Roman" panose="02020603050405020304" pitchFamily="18" charset="0"/>
              </a:rPr>
              <a:t>categorise</a:t>
            </a:r>
            <a:r>
              <a:rPr lang="en-US" sz="1400" dirty="0">
                <a:effectLst/>
                <a:latin typeface="+mj-lt"/>
                <a:ea typeface="Calibri" panose="020F0502020204030204" pitchFamily="34" charset="0"/>
                <a:cs typeface="Times New Roman" panose="02020603050405020304" pitchFamily="18" charset="0"/>
              </a:rPr>
              <a:t> individually natural persons based on their biometric data to deduce or infer their race, political opinions, trade union membership, religious or philosophical beliefs, sex life or sexual orientation</a:t>
            </a:r>
            <a:endParaRPr lang="en-BE" sz="1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5330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err="1">
                <a:solidFill>
                  <a:schemeClr val="accent4"/>
                </a:solidFill>
                <a:latin typeface="Verdana" panose="020B0604030504040204" pitchFamily="34" charset="0"/>
                <a:ea typeface="Verdana" panose="020B0604030504040204" pitchFamily="34" charset="0"/>
              </a:rPr>
              <a:t>Prohibited</a:t>
            </a:r>
            <a:r>
              <a:rPr lang="fr-FR" sz="4000" b="1" dirty="0">
                <a:solidFill>
                  <a:schemeClr val="accent4"/>
                </a:solidFill>
                <a:latin typeface="Verdana" panose="020B0604030504040204" pitchFamily="34" charset="0"/>
                <a:ea typeface="Verdana" panose="020B0604030504040204" pitchFamily="34" charset="0"/>
              </a:rPr>
              <a:t> AI practices</a:t>
            </a:r>
            <a:r>
              <a:rPr lang="fr-FR" sz="4000" dirty="0">
                <a:latin typeface="Verdana" panose="020B0604030504040204" pitchFamily="34" charset="0"/>
                <a:ea typeface="Verdana" panose="020B0604030504040204" pitchFamily="34" charset="0"/>
              </a:rPr>
              <a:t>:</a:t>
            </a:r>
          </a:p>
          <a:p>
            <a:pPr algn="r"/>
            <a:r>
              <a:rPr lang="fr-FR" sz="4000" i="1" dirty="0">
                <a:latin typeface="Verdana" panose="020B0604030504040204" pitchFamily="34" charset="0"/>
                <a:ea typeface="Verdana" panose="020B0604030504040204" pitchFamily="34" charset="0"/>
              </a:rPr>
              <a:t>Article 5</a:t>
            </a:r>
          </a:p>
        </p:txBody>
      </p:sp>
      <p:sp>
        <p:nvSpPr>
          <p:cNvPr id="3" name="ZoneTexte 2">
            <a:extLst>
              <a:ext uri="{FF2B5EF4-FFF2-40B4-BE49-F238E27FC236}">
                <a16:creationId xmlns:a16="http://schemas.microsoft.com/office/drawing/2014/main" id="{C732F05E-E47C-5B4E-F9CC-04C0EAB8AB74}"/>
              </a:ext>
            </a:extLst>
          </p:cNvPr>
          <p:cNvSpPr txBox="1"/>
          <p:nvPr/>
        </p:nvSpPr>
        <p:spPr>
          <a:xfrm>
            <a:off x="341068" y="1504369"/>
            <a:ext cx="8288582" cy="3108543"/>
          </a:xfrm>
          <a:prstGeom prst="rect">
            <a:avLst/>
          </a:prstGeom>
          <a:noFill/>
        </p:spPr>
        <p:txBody>
          <a:bodyPr wrap="square" rtlCol="0">
            <a:spAutoFit/>
          </a:bodyPr>
          <a:lstStyle/>
          <a:p>
            <a:pPr marL="342900" lvl="0" indent="-342900" algn="just">
              <a:buFont typeface="Verdana" panose="020B0604030504040204" pitchFamily="34" charset="0"/>
              <a:buChar char="-"/>
            </a:pPr>
            <a:r>
              <a:rPr lang="fr-BE" sz="1400" b="1" dirty="0">
                <a:effectLst/>
                <a:latin typeface="Verdana" panose="020B0604030504040204" pitchFamily="34" charset="0"/>
                <a:ea typeface="Times New Roman" panose="02020603050405020304" pitchFamily="18" charset="0"/>
                <a:cs typeface="Times New Roman" panose="02020603050405020304" pitchFamily="18" charset="0"/>
              </a:rPr>
              <a:t>Use of real-time </a:t>
            </a:r>
            <a:r>
              <a:rPr lang="fr-BE" sz="1400" b="1" dirty="0" err="1">
                <a:effectLst/>
                <a:latin typeface="Verdana" panose="020B0604030504040204" pitchFamily="34" charset="0"/>
                <a:ea typeface="Times New Roman" panose="02020603050405020304" pitchFamily="18" charset="0"/>
                <a:cs typeface="Times New Roman" panose="02020603050405020304" pitchFamily="18" charset="0"/>
              </a:rPr>
              <a:t>biometric</a:t>
            </a:r>
            <a:r>
              <a:rPr lang="fr-BE" sz="1400" b="1" dirty="0">
                <a:effectLst/>
                <a:latin typeface="Verdana" panose="020B0604030504040204" pitchFamily="34" charset="0"/>
                <a:ea typeface="Times New Roman" panose="02020603050405020304" pitchFamily="18" charset="0"/>
                <a:cs typeface="Times New Roman" panose="02020603050405020304" pitchFamily="18" charset="0"/>
              </a:rPr>
              <a:t> identification </a:t>
            </a:r>
            <a:r>
              <a:rPr lang="fr-BE" sz="1400" b="1" dirty="0" err="1">
                <a:effectLst/>
                <a:latin typeface="Verdana" panose="020B0604030504040204" pitchFamily="34" charset="0"/>
                <a:ea typeface="Times New Roman" panose="02020603050405020304" pitchFamily="18" charset="0"/>
                <a:cs typeface="Times New Roman" panose="02020603050405020304" pitchFamily="18" charset="0"/>
              </a:rPr>
              <a:t>systems</a:t>
            </a:r>
            <a:r>
              <a:rPr lang="fr-BE" sz="1400" b="1"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in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publicly</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accessible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spaces</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for the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purposes</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of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law</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enforcement</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unless</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it</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is</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stricly</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necessary</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for one of the </a:t>
            </a:r>
            <a:r>
              <a:rPr lang="fr-BE" sz="1400" dirty="0" err="1">
                <a:effectLst/>
                <a:latin typeface="Verdana" panose="020B0604030504040204" pitchFamily="34" charset="0"/>
                <a:ea typeface="Times New Roman" panose="02020603050405020304" pitchFamily="18" charset="0"/>
                <a:cs typeface="Times New Roman" panose="02020603050405020304" pitchFamily="18" charset="0"/>
              </a:rPr>
              <a:t>following</a:t>
            </a:r>
            <a:r>
              <a:rPr lang="fr-BE" sz="1400" dirty="0">
                <a:effectLst/>
                <a:latin typeface="Verdana" panose="020B0604030504040204" pitchFamily="34" charset="0"/>
                <a:ea typeface="Times New Roman" panose="02020603050405020304" pitchFamily="18" charset="0"/>
                <a:cs typeface="Times New Roman" panose="02020603050405020304" pitchFamily="18" charset="0"/>
              </a:rPr>
              <a:t> objectives: </a:t>
            </a:r>
          </a:p>
          <a:p>
            <a:pPr marL="342900" lvl="0" indent="-342900" algn="just">
              <a:buFont typeface="Verdana" panose="020B0604030504040204" pitchFamily="34" charset="0"/>
              <a:buChar char="-"/>
            </a:pPr>
            <a:endParaRPr lang="fr-BE" sz="1400" dirty="0">
              <a:effectLst/>
              <a:latin typeface="Verdana" panose="020B0604030504040204" pitchFamily="34" charset="0"/>
              <a:ea typeface="Times New Roman" panose="02020603050405020304" pitchFamily="18" charset="0"/>
              <a:cs typeface="Times New Roman" panose="02020603050405020304" pitchFamily="18" charset="0"/>
            </a:endParaRPr>
          </a:p>
          <a:p>
            <a:pPr marL="800100" lvl="1" indent="-342900" algn="just">
              <a:buFont typeface="Verdana" panose="020B0604030504040204" pitchFamily="34" charset="0"/>
              <a:buChar char="-"/>
            </a:pPr>
            <a:r>
              <a:rPr lang="fr-BE" sz="1400" dirty="0" err="1">
                <a:latin typeface="Verdana" panose="020B0604030504040204" pitchFamily="34" charset="0"/>
                <a:ea typeface="Calibri" panose="020F0502020204030204" pitchFamily="34" charset="0"/>
                <a:cs typeface="Times New Roman" panose="02020603050405020304" pitchFamily="18" charset="0"/>
              </a:rPr>
              <a:t>Targeted</a:t>
            </a:r>
            <a:r>
              <a:rPr lang="fr-BE" sz="1400" dirty="0">
                <a:latin typeface="Verdana" panose="020B0604030504040204" pitchFamily="34" charset="0"/>
                <a:ea typeface="Calibri" panose="020F0502020204030204" pitchFamily="34" charset="0"/>
                <a:cs typeface="Times New Roman" panose="02020603050405020304" pitchFamily="18" charset="0"/>
              </a:rPr>
              <a:t> </a:t>
            </a:r>
            <a:r>
              <a:rPr lang="fr-BE" sz="1400" dirty="0" err="1">
                <a:latin typeface="Verdana" panose="020B0604030504040204" pitchFamily="34" charset="0"/>
                <a:ea typeface="Calibri" panose="020F0502020204030204" pitchFamily="34" charset="0"/>
                <a:cs typeface="Times New Roman" panose="02020603050405020304" pitchFamily="18" charset="0"/>
              </a:rPr>
              <a:t>search</a:t>
            </a:r>
            <a:r>
              <a:rPr lang="fr-BE" sz="1400" dirty="0">
                <a:latin typeface="Verdana" panose="020B0604030504040204" pitchFamily="34" charset="0"/>
                <a:ea typeface="Calibri" panose="020F0502020204030204" pitchFamily="34" charset="0"/>
                <a:cs typeface="Times New Roman" panose="02020603050405020304" pitchFamily="18" charset="0"/>
              </a:rPr>
              <a:t> for </a:t>
            </a:r>
            <a:r>
              <a:rPr lang="fr-BE" sz="1400" dirty="0" err="1">
                <a:latin typeface="Verdana" panose="020B0604030504040204" pitchFamily="34" charset="0"/>
                <a:ea typeface="Calibri" panose="020F0502020204030204" pitchFamily="34" charset="0"/>
                <a:cs typeface="Times New Roman" panose="02020603050405020304" pitchFamily="18" charset="0"/>
              </a:rPr>
              <a:t>specific</a:t>
            </a:r>
            <a:r>
              <a:rPr lang="fr-BE" sz="1400" dirty="0">
                <a:latin typeface="Verdana" panose="020B0604030504040204" pitchFamily="34" charset="0"/>
                <a:ea typeface="Calibri" panose="020F0502020204030204" pitchFamily="34" charset="0"/>
                <a:cs typeface="Times New Roman" panose="02020603050405020304" pitchFamily="18" charset="0"/>
              </a:rPr>
              <a:t> </a:t>
            </a:r>
            <a:r>
              <a:rPr lang="fr-BE" sz="1400" dirty="0" err="1">
                <a:latin typeface="Verdana" panose="020B0604030504040204" pitchFamily="34" charset="0"/>
                <a:ea typeface="Calibri" panose="020F0502020204030204" pitchFamily="34" charset="0"/>
                <a:cs typeface="Times New Roman" panose="02020603050405020304" pitchFamily="18" charset="0"/>
              </a:rPr>
              <a:t>victims</a:t>
            </a:r>
            <a:r>
              <a:rPr lang="fr-BE" sz="1400" dirty="0">
                <a:latin typeface="Verdana" panose="020B0604030504040204" pitchFamily="34" charset="0"/>
                <a:ea typeface="Calibri" panose="020F0502020204030204" pitchFamily="34" charset="0"/>
                <a:cs typeface="Times New Roman" panose="02020603050405020304" pitchFamily="18" charset="0"/>
              </a:rPr>
              <a:t> of </a:t>
            </a:r>
            <a:r>
              <a:rPr lang="fr-BE" sz="1400" dirty="0" err="1">
                <a:latin typeface="Verdana" panose="020B0604030504040204" pitchFamily="34" charset="0"/>
                <a:ea typeface="Calibri" panose="020F0502020204030204" pitchFamily="34" charset="0"/>
                <a:cs typeface="Times New Roman" panose="02020603050405020304" pitchFamily="18" charset="0"/>
              </a:rPr>
              <a:t>abuction</a:t>
            </a:r>
            <a:r>
              <a:rPr lang="fr-BE" sz="1400" dirty="0">
                <a:latin typeface="Verdana" panose="020B0604030504040204" pitchFamily="34" charset="0"/>
                <a:ea typeface="Calibri" panose="020F0502020204030204" pitchFamily="34" charset="0"/>
                <a:cs typeface="Times New Roman" panose="02020603050405020304" pitchFamily="18" charset="0"/>
              </a:rPr>
              <a:t>, </a:t>
            </a:r>
            <a:r>
              <a:rPr lang="fr-BE" sz="1400" dirty="0" err="1">
                <a:latin typeface="Verdana" panose="020B0604030504040204" pitchFamily="34" charset="0"/>
                <a:ea typeface="Calibri" panose="020F0502020204030204" pitchFamily="34" charset="0"/>
                <a:cs typeface="Times New Roman" panose="02020603050405020304" pitchFamily="18" charset="0"/>
              </a:rPr>
              <a:t>trafficking</a:t>
            </a:r>
            <a:r>
              <a:rPr lang="fr-BE" sz="1400" dirty="0">
                <a:latin typeface="Verdana" panose="020B0604030504040204" pitchFamily="34" charset="0"/>
                <a:ea typeface="Calibri" panose="020F0502020204030204" pitchFamily="34" charset="0"/>
                <a:cs typeface="Times New Roman" panose="02020603050405020304" pitchFamily="18" charset="0"/>
              </a:rPr>
              <a:t> in </a:t>
            </a:r>
            <a:r>
              <a:rPr lang="fr-BE" sz="1400" dirty="0" err="1">
                <a:latin typeface="Verdana" panose="020B0604030504040204" pitchFamily="34" charset="0"/>
                <a:ea typeface="Calibri" panose="020F0502020204030204" pitchFamily="34" charset="0"/>
                <a:cs typeface="Times New Roman" panose="02020603050405020304" pitchFamily="18" charset="0"/>
              </a:rPr>
              <a:t>human</a:t>
            </a:r>
            <a:r>
              <a:rPr lang="fr-BE" sz="1400" dirty="0">
                <a:latin typeface="Verdana" panose="020B0604030504040204" pitchFamily="34" charset="0"/>
                <a:ea typeface="Calibri" panose="020F0502020204030204" pitchFamily="34" charset="0"/>
                <a:cs typeface="Times New Roman" panose="02020603050405020304" pitchFamily="18" charset="0"/>
              </a:rPr>
              <a:t> </a:t>
            </a:r>
            <a:r>
              <a:rPr lang="fr-BE" sz="1400" dirty="0" err="1">
                <a:latin typeface="Verdana" panose="020B0604030504040204" pitchFamily="34" charset="0"/>
                <a:ea typeface="Calibri" panose="020F0502020204030204" pitchFamily="34" charset="0"/>
                <a:cs typeface="Times New Roman" panose="02020603050405020304" pitchFamily="18" charset="0"/>
              </a:rPr>
              <a:t>beings</a:t>
            </a:r>
            <a:r>
              <a:rPr lang="fr-BE" sz="1400" dirty="0">
                <a:latin typeface="Verdana" panose="020B0604030504040204" pitchFamily="34" charset="0"/>
                <a:ea typeface="Calibri" panose="020F0502020204030204" pitchFamily="34" charset="0"/>
                <a:cs typeface="Times New Roman" panose="02020603050405020304" pitchFamily="18" charset="0"/>
              </a:rPr>
              <a:t> or </a:t>
            </a:r>
            <a:r>
              <a:rPr lang="fr-BE" sz="1400" dirty="0" err="1">
                <a:latin typeface="Verdana" panose="020B0604030504040204" pitchFamily="34" charset="0"/>
                <a:ea typeface="Calibri" panose="020F0502020204030204" pitchFamily="34" charset="0"/>
                <a:cs typeface="Times New Roman" panose="02020603050405020304" pitchFamily="18" charset="0"/>
              </a:rPr>
              <a:t>sexual</a:t>
            </a:r>
            <a:r>
              <a:rPr lang="fr-BE" sz="1400" dirty="0">
                <a:latin typeface="Verdana" panose="020B0604030504040204" pitchFamily="34" charset="0"/>
                <a:ea typeface="Calibri" panose="020F0502020204030204" pitchFamily="34" charset="0"/>
                <a:cs typeface="Times New Roman" panose="02020603050405020304" pitchFamily="18" charset="0"/>
              </a:rPr>
              <a:t> exploitation of </a:t>
            </a:r>
            <a:r>
              <a:rPr lang="fr-BE" sz="1400" dirty="0" err="1">
                <a:latin typeface="Verdana" panose="020B0604030504040204" pitchFamily="34" charset="0"/>
                <a:ea typeface="Calibri" panose="020F0502020204030204" pitchFamily="34" charset="0"/>
                <a:cs typeface="Times New Roman" panose="02020603050405020304" pitchFamily="18" charset="0"/>
              </a:rPr>
              <a:t>human</a:t>
            </a:r>
            <a:r>
              <a:rPr lang="fr-BE" sz="1400" dirty="0">
                <a:latin typeface="Verdana" panose="020B0604030504040204" pitchFamily="34" charset="0"/>
                <a:ea typeface="Calibri" panose="020F0502020204030204" pitchFamily="34" charset="0"/>
                <a:cs typeface="Times New Roman" panose="02020603050405020304" pitchFamily="18" charset="0"/>
              </a:rPr>
              <a:t> </a:t>
            </a:r>
            <a:r>
              <a:rPr lang="fr-BE" sz="1400" dirty="0" err="1">
                <a:latin typeface="Verdana" panose="020B0604030504040204" pitchFamily="34" charset="0"/>
                <a:ea typeface="Calibri" panose="020F0502020204030204" pitchFamily="34" charset="0"/>
                <a:cs typeface="Times New Roman" panose="02020603050405020304" pitchFamily="18" charset="0"/>
              </a:rPr>
              <a:t>beings</a:t>
            </a:r>
            <a:r>
              <a:rPr lang="fr-BE" sz="1400" dirty="0">
                <a:latin typeface="Verdana" panose="020B0604030504040204" pitchFamily="34" charset="0"/>
                <a:ea typeface="Calibri" panose="020F0502020204030204" pitchFamily="34" charset="0"/>
                <a:cs typeface="Times New Roman" panose="02020603050405020304" pitchFamily="18" charset="0"/>
              </a:rPr>
              <a:t>, as </a:t>
            </a:r>
            <a:r>
              <a:rPr lang="fr-BE" sz="1400" dirty="0" err="1">
                <a:latin typeface="Verdana" panose="020B0604030504040204" pitchFamily="34" charset="0"/>
                <a:ea typeface="Calibri" panose="020F0502020204030204" pitchFamily="34" charset="0"/>
                <a:cs typeface="Times New Roman" panose="02020603050405020304" pitchFamily="18" charset="0"/>
              </a:rPr>
              <a:t>well</a:t>
            </a:r>
            <a:r>
              <a:rPr lang="fr-BE" sz="1400" dirty="0">
                <a:latin typeface="Verdana" panose="020B0604030504040204" pitchFamily="34" charset="0"/>
                <a:ea typeface="Calibri" panose="020F0502020204030204" pitchFamily="34" charset="0"/>
                <a:cs typeface="Times New Roman" panose="02020603050405020304" pitchFamily="18" charset="0"/>
              </a:rPr>
              <a:t> as </a:t>
            </a:r>
            <a:r>
              <a:rPr lang="fr-BE" sz="1400" dirty="0" err="1">
                <a:latin typeface="Verdana" panose="020B0604030504040204" pitchFamily="34" charset="0"/>
                <a:ea typeface="Calibri" panose="020F0502020204030204" pitchFamily="34" charset="0"/>
                <a:cs typeface="Times New Roman" panose="02020603050405020304" pitchFamily="18" charset="0"/>
              </a:rPr>
              <a:t>searching</a:t>
            </a:r>
            <a:r>
              <a:rPr lang="fr-BE" sz="1400" dirty="0">
                <a:latin typeface="Verdana" panose="020B0604030504040204" pitchFamily="34" charset="0"/>
                <a:ea typeface="Calibri" panose="020F0502020204030204" pitchFamily="34" charset="0"/>
                <a:cs typeface="Times New Roman" panose="02020603050405020304" pitchFamily="18" charset="0"/>
              </a:rPr>
              <a:t> for </a:t>
            </a:r>
            <a:r>
              <a:rPr lang="fr-BE" sz="1400" dirty="0" err="1">
                <a:latin typeface="Verdana" panose="020B0604030504040204" pitchFamily="34" charset="0"/>
                <a:ea typeface="Calibri" panose="020F0502020204030204" pitchFamily="34" charset="0"/>
                <a:cs typeface="Times New Roman" panose="02020603050405020304" pitchFamily="18" charset="0"/>
              </a:rPr>
              <a:t>missing</a:t>
            </a:r>
            <a:r>
              <a:rPr lang="fr-BE" sz="1400" dirty="0">
                <a:latin typeface="Verdana" panose="020B0604030504040204" pitchFamily="34" charset="0"/>
                <a:ea typeface="Calibri" panose="020F0502020204030204" pitchFamily="34" charset="0"/>
                <a:cs typeface="Times New Roman" panose="02020603050405020304" pitchFamily="18" charset="0"/>
              </a:rPr>
              <a:t> </a:t>
            </a:r>
            <a:r>
              <a:rPr lang="fr-BE" sz="1400" dirty="0" err="1">
                <a:latin typeface="Verdana" panose="020B0604030504040204" pitchFamily="34" charset="0"/>
                <a:ea typeface="Calibri" panose="020F0502020204030204" pitchFamily="34" charset="0"/>
                <a:cs typeface="Times New Roman" panose="02020603050405020304" pitchFamily="18" charset="0"/>
              </a:rPr>
              <a:t>persons</a:t>
            </a:r>
            <a:r>
              <a:rPr lang="fr-BE" sz="1400" dirty="0">
                <a:latin typeface="Verdana" panose="020B0604030504040204" pitchFamily="34" charset="0"/>
                <a:ea typeface="Calibri" panose="020F0502020204030204" pitchFamily="34" charset="0"/>
                <a:cs typeface="Times New Roman" panose="02020603050405020304" pitchFamily="18" charset="0"/>
              </a:rPr>
              <a:t>;</a:t>
            </a:r>
          </a:p>
          <a:p>
            <a:pPr marL="800100" lvl="1" indent="-342900" algn="just">
              <a:buFont typeface="Verdana" panose="020B0604030504040204" pitchFamily="34" charset="0"/>
              <a:buChar char="-"/>
            </a:pPr>
            <a:r>
              <a:rPr lang="fr-BE" sz="1400" dirty="0">
                <a:effectLst/>
                <a:latin typeface="Verdana" panose="020B0604030504040204" pitchFamily="34" charset="0"/>
                <a:ea typeface="Calibri" panose="020F0502020204030204" pitchFamily="34" charset="0"/>
                <a:cs typeface="Times New Roman" panose="02020603050405020304" pitchFamily="18" charset="0"/>
              </a:rPr>
              <a:t>Prevention of a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specific</a:t>
            </a:r>
            <a:r>
              <a:rPr lang="fr-BE" sz="1400" dirty="0">
                <a:effectLst/>
                <a:latin typeface="Verdana" panose="020B0604030504040204" pitchFamily="34" charset="0"/>
                <a:ea typeface="Calibri" panose="020F0502020204030204" pitchFamily="34" charset="0"/>
                <a:cs typeface="Times New Roman" panose="02020603050405020304" pitchFamily="18" charset="0"/>
              </a:rPr>
              <a:t>,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substantial</a:t>
            </a:r>
            <a:r>
              <a:rPr lang="fr-BE" sz="1400" dirty="0">
                <a:effectLst/>
                <a:latin typeface="Verdana" panose="020B0604030504040204" pitchFamily="34" charset="0"/>
                <a:ea typeface="Calibri" panose="020F0502020204030204" pitchFamily="34" charset="0"/>
                <a:cs typeface="Times New Roman" panose="02020603050405020304" pitchFamily="18" charset="0"/>
              </a:rPr>
              <a:t> and imminent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threat</a:t>
            </a:r>
            <a:r>
              <a:rPr lang="fr-BE" sz="1400" dirty="0">
                <a:effectLst/>
                <a:latin typeface="Verdana" panose="020B0604030504040204" pitchFamily="34" charset="0"/>
                <a:ea typeface="Calibri" panose="020F0502020204030204" pitchFamily="34" charset="0"/>
                <a:cs typeface="Times New Roman" panose="02020603050405020304" pitchFamily="18" charset="0"/>
              </a:rPr>
              <a:t> to the life or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physical</a:t>
            </a:r>
            <a:r>
              <a:rPr lang="fr-BE" sz="1400" dirty="0">
                <a:effectLst/>
                <a:latin typeface="Verdana" panose="020B0604030504040204" pitchFamily="34" charset="0"/>
                <a:ea typeface="Calibri" panose="020F0502020204030204" pitchFamily="34" charset="0"/>
                <a:cs typeface="Times New Roman" panose="02020603050405020304" pitchFamily="18" charset="0"/>
              </a:rPr>
              <a:t>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safety</a:t>
            </a:r>
            <a:r>
              <a:rPr lang="fr-BE" sz="1400" dirty="0">
                <a:effectLst/>
                <a:latin typeface="Verdana" panose="020B0604030504040204" pitchFamily="34" charset="0"/>
                <a:ea typeface="Calibri" panose="020F0502020204030204" pitchFamily="34" charset="0"/>
                <a:cs typeface="Times New Roman" panose="02020603050405020304" pitchFamily="18" charset="0"/>
              </a:rPr>
              <a:t> of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natural</a:t>
            </a:r>
            <a:r>
              <a:rPr lang="fr-BE" sz="1400" dirty="0">
                <a:effectLst/>
                <a:latin typeface="Verdana" panose="020B0604030504040204" pitchFamily="34" charset="0"/>
                <a:ea typeface="Calibri" panose="020F0502020204030204" pitchFamily="34" charset="0"/>
                <a:cs typeface="Times New Roman" panose="02020603050405020304" pitchFamily="18" charset="0"/>
              </a:rPr>
              <a:t>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persons</a:t>
            </a:r>
            <a:r>
              <a:rPr lang="fr-BE" sz="1400" dirty="0">
                <a:effectLst/>
                <a:latin typeface="Verdana" panose="020B0604030504040204" pitchFamily="34" charset="0"/>
                <a:ea typeface="Calibri" panose="020F0502020204030204" pitchFamily="34" charset="0"/>
                <a:cs typeface="Times New Roman" panose="02020603050405020304" pitchFamily="18" charset="0"/>
              </a:rPr>
              <a:t> or a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genuine</a:t>
            </a:r>
            <a:r>
              <a:rPr lang="fr-BE" sz="1400" dirty="0">
                <a:effectLst/>
                <a:latin typeface="Verdana" panose="020B0604030504040204" pitchFamily="34" charset="0"/>
                <a:ea typeface="Calibri" panose="020F0502020204030204" pitchFamily="34" charset="0"/>
                <a:cs typeface="Times New Roman" panose="02020603050405020304" pitchFamily="18" charset="0"/>
              </a:rPr>
              <a:t> and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present</a:t>
            </a:r>
            <a:r>
              <a:rPr lang="fr-BE" sz="1400" dirty="0">
                <a:effectLst/>
                <a:latin typeface="Verdana" panose="020B0604030504040204" pitchFamily="34" charset="0"/>
                <a:ea typeface="Calibri" panose="020F0502020204030204" pitchFamily="34" charset="0"/>
                <a:cs typeface="Times New Roman" panose="02020603050405020304" pitchFamily="18" charset="0"/>
              </a:rPr>
              <a:t> or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foreseeable</a:t>
            </a:r>
            <a:r>
              <a:rPr lang="fr-BE" sz="1400" dirty="0">
                <a:effectLst/>
                <a:latin typeface="Verdana" panose="020B0604030504040204" pitchFamily="34" charset="0"/>
                <a:ea typeface="Calibri" panose="020F0502020204030204" pitchFamily="34" charset="0"/>
                <a:cs typeface="Times New Roman" panose="02020603050405020304" pitchFamily="18" charset="0"/>
              </a:rPr>
              <a:t>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threat</a:t>
            </a:r>
            <a:r>
              <a:rPr lang="fr-BE" sz="1400" dirty="0">
                <a:effectLst/>
                <a:latin typeface="Verdana" panose="020B0604030504040204" pitchFamily="34" charset="0"/>
                <a:ea typeface="Calibri" panose="020F0502020204030204" pitchFamily="34" charset="0"/>
                <a:cs typeface="Times New Roman" panose="02020603050405020304" pitchFamily="18" charset="0"/>
              </a:rPr>
              <a:t> of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terrorist</a:t>
            </a:r>
            <a:r>
              <a:rPr lang="fr-BE" sz="1400" dirty="0">
                <a:effectLst/>
                <a:latin typeface="Verdana" panose="020B0604030504040204" pitchFamily="34" charset="0"/>
                <a:ea typeface="Calibri" panose="020F0502020204030204" pitchFamily="34" charset="0"/>
                <a:cs typeface="Times New Roman" panose="02020603050405020304" pitchFamily="18" charset="0"/>
              </a:rPr>
              <a:t>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attack</a:t>
            </a:r>
            <a:r>
              <a:rPr lang="fr-BE" sz="1400" dirty="0">
                <a:latin typeface="Verdana" panose="020B0604030504040204" pitchFamily="34" charset="0"/>
                <a:ea typeface="Calibri" panose="020F0502020204030204" pitchFamily="34" charset="0"/>
                <a:cs typeface="Times New Roman" panose="02020603050405020304" pitchFamily="18" charset="0"/>
              </a:rPr>
              <a:t>;</a:t>
            </a:r>
          </a:p>
          <a:p>
            <a:pPr marL="800100" lvl="1" indent="-342900" algn="just">
              <a:buFont typeface="Verdana" panose="020B0604030504040204" pitchFamily="34" charset="0"/>
              <a:buChar char="-"/>
            </a:pPr>
            <a:r>
              <a:rPr lang="fr-BE" sz="1400" dirty="0">
                <a:effectLst/>
                <a:latin typeface="Verdana" panose="020B0604030504040204" pitchFamily="34" charset="0"/>
                <a:ea typeface="Calibri" panose="020F0502020204030204" pitchFamily="34" charset="0"/>
                <a:cs typeface="Times New Roman" panose="02020603050405020304" pitchFamily="18" charset="0"/>
              </a:rPr>
              <a:t>Localisation or identification of a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person</a:t>
            </a:r>
            <a:r>
              <a:rPr lang="fr-BE" sz="1400" dirty="0">
                <a:effectLst/>
                <a:latin typeface="Verdana" panose="020B0604030504040204" pitchFamily="34" charset="0"/>
                <a:ea typeface="Calibri" panose="020F0502020204030204" pitchFamily="34" charset="0"/>
                <a:cs typeface="Times New Roman" panose="02020603050405020304" pitchFamily="18" charset="0"/>
              </a:rPr>
              <a:t>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suspected</a:t>
            </a:r>
            <a:r>
              <a:rPr lang="fr-BE" sz="1400" dirty="0">
                <a:effectLst/>
                <a:latin typeface="Verdana" panose="020B0604030504040204" pitchFamily="34" charset="0"/>
                <a:ea typeface="Calibri" panose="020F0502020204030204" pitchFamily="34" charset="0"/>
                <a:cs typeface="Times New Roman" panose="02020603050405020304" pitchFamily="18" charset="0"/>
              </a:rPr>
              <a:t> of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having</a:t>
            </a:r>
            <a:r>
              <a:rPr lang="fr-BE" sz="1400" dirty="0">
                <a:effectLst/>
                <a:latin typeface="Verdana" panose="020B0604030504040204" pitchFamily="34" charset="0"/>
                <a:ea typeface="Calibri" panose="020F0502020204030204" pitchFamily="34" charset="0"/>
                <a:cs typeface="Times New Roman" panose="02020603050405020304" pitchFamily="18" charset="0"/>
              </a:rPr>
              <a:t>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committeed</a:t>
            </a:r>
            <a:r>
              <a:rPr lang="fr-BE" sz="1400" dirty="0">
                <a:effectLst/>
                <a:latin typeface="Verdana" panose="020B0604030504040204" pitchFamily="34" charset="0"/>
                <a:ea typeface="Calibri" panose="020F0502020204030204" pitchFamily="34" charset="0"/>
                <a:cs typeface="Times New Roman" panose="02020603050405020304" pitchFamily="18" charset="0"/>
              </a:rPr>
              <a:t> a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criminal</a:t>
            </a:r>
            <a:r>
              <a:rPr lang="fr-BE" sz="1400" dirty="0">
                <a:effectLst/>
                <a:latin typeface="Verdana" panose="020B0604030504040204" pitchFamily="34" charset="0"/>
                <a:ea typeface="Calibri" panose="020F0502020204030204" pitchFamily="34" charset="0"/>
                <a:cs typeface="Times New Roman" panose="02020603050405020304" pitchFamily="18" charset="0"/>
              </a:rPr>
              <a:t>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offence</a:t>
            </a:r>
            <a:r>
              <a:rPr lang="fr-BE" sz="1400" dirty="0">
                <a:effectLst/>
                <a:latin typeface="Verdana" panose="020B0604030504040204" pitchFamily="34" charset="0"/>
                <a:ea typeface="Calibri" panose="020F0502020204030204" pitchFamily="34" charset="0"/>
                <a:cs typeface="Times New Roman" panose="02020603050405020304" pitchFamily="18" charset="0"/>
              </a:rPr>
              <a:t>, for the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purpose</a:t>
            </a:r>
            <a:r>
              <a:rPr lang="fr-BE" sz="1400" dirty="0">
                <a:effectLst/>
                <a:latin typeface="Verdana" panose="020B0604030504040204" pitchFamily="34" charset="0"/>
                <a:ea typeface="Calibri" panose="020F0502020204030204" pitchFamily="34" charset="0"/>
                <a:cs typeface="Times New Roman" panose="02020603050405020304" pitchFamily="18" charset="0"/>
              </a:rPr>
              <a:t> of </a:t>
            </a:r>
            <a:r>
              <a:rPr lang="fr-BE" sz="1400" dirty="0" err="1">
                <a:effectLst/>
                <a:latin typeface="Verdana" panose="020B0604030504040204" pitchFamily="34" charset="0"/>
                <a:ea typeface="Calibri" panose="020F0502020204030204" pitchFamily="34" charset="0"/>
                <a:cs typeface="Times New Roman" panose="02020603050405020304" pitchFamily="18" charset="0"/>
              </a:rPr>
              <a:t>conducting</a:t>
            </a:r>
            <a:r>
              <a:rPr lang="fr-BE" sz="1400" dirty="0">
                <a:effectLst/>
                <a:latin typeface="Verdana" panose="020B0604030504040204" pitchFamily="34" charset="0"/>
                <a:ea typeface="Calibri" panose="020F0502020204030204" pitchFamily="34" charset="0"/>
                <a:cs typeface="Times New Roman" panose="02020603050405020304" pitchFamily="18" charset="0"/>
              </a:rPr>
              <a:t> </a:t>
            </a:r>
            <a:r>
              <a:rPr lang="en-US" sz="1400" dirty="0">
                <a:latin typeface="Verdana" panose="020B0604030504040204" pitchFamily="34" charset="0"/>
                <a:ea typeface="Calibri" panose="020F0502020204030204" pitchFamily="34" charset="0"/>
                <a:cs typeface="Times New Roman" panose="02020603050405020304" pitchFamily="18" charset="0"/>
              </a:rPr>
              <a:t>a criminal investigation, prosecution or executing a criminal penalty for offences referred to in Annex II and punishable in the Member State concerned by a custodial sentence or a detention order for a maximum period of at least four years</a:t>
            </a:r>
            <a:endParaRPr lang="en-BE" sz="1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701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907E87E5-6D07-95B9-4407-B226D09E86F3}"/>
              </a:ext>
            </a:extLst>
          </p:cNvPr>
          <p:cNvSpPr/>
          <p:nvPr/>
        </p:nvSpPr>
        <p:spPr>
          <a:xfrm>
            <a:off x="-1204686" y="3381829"/>
            <a:ext cx="3976915" cy="2450689"/>
          </a:xfrm>
          <a:prstGeom prst="ellipse">
            <a:avLst/>
          </a:prstGeom>
          <a:solidFill>
            <a:srgbClr val="E8E8EA">
              <a:alpha val="69804"/>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0975"/>
            <a:endParaRPr lang="en-BE" sz="2000" b="1" dirty="0">
              <a:solidFill>
                <a:schemeClr val="tx1"/>
              </a:solidFill>
            </a:endParaRPr>
          </a:p>
        </p:txBody>
      </p:sp>
      <p:sp>
        <p:nvSpPr>
          <p:cNvPr id="5" name="ZoneTexte 4">
            <a:extLst>
              <a:ext uri="{FF2B5EF4-FFF2-40B4-BE49-F238E27FC236}">
                <a16:creationId xmlns:a16="http://schemas.microsoft.com/office/drawing/2014/main" id="{FE7D3259-1582-2CE7-C24E-730BF9B10ECE}"/>
              </a:ext>
            </a:extLst>
          </p:cNvPr>
          <p:cNvSpPr txBox="1"/>
          <p:nvPr/>
        </p:nvSpPr>
        <p:spPr>
          <a:xfrm>
            <a:off x="156676" y="3852028"/>
            <a:ext cx="437940" cy="1015663"/>
          </a:xfrm>
          <a:prstGeom prst="rect">
            <a:avLst/>
          </a:prstGeom>
          <a:noFill/>
        </p:spPr>
        <p:txBody>
          <a:bodyPr wrap="none" rtlCol="0">
            <a:spAutoFit/>
          </a:bodyPr>
          <a:lstStyle/>
          <a:p>
            <a:r>
              <a:rPr lang="fr-BE" sz="6000" b="1" dirty="0">
                <a:latin typeface="Angsana New" panose="020B0502040204020203" pitchFamily="18" charset="-34"/>
                <a:cs typeface="Angsana New" panose="020B0502040204020203" pitchFamily="18" charset="-34"/>
              </a:rPr>
              <a:t>4</a:t>
            </a:r>
            <a:endParaRPr lang="en-BE" sz="6000" b="1" dirty="0">
              <a:latin typeface="Angsana New" panose="020B0502040204020203" pitchFamily="18" charset="-34"/>
              <a:cs typeface="Angsana New" panose="020B0502040204020203" pitchFamily="18" charset="-34"/>
            </a:endParaRPr>
          </a:p>
        </p:txBody>
      </p:sp>
      <p:sp>
        <p:nvSpPr>
          <p:cNvPr id="6" name="ZoneTexte 5">
            <a:extLst>
              <a:ext uri="{FF2B5EF4-FFF2-40B4-BE49-F238E27FC236}">
                <a16:creationId xmlns:a16="http://schemas.microsoft.com/office/drawing/2014/main" id="{D1A63741-0CFE-EF00-C2C5-D21D8C6AED80}"/>
              </a:ext>
            </a:extLst>
          </p:cNvPr>
          <p:cNvSpPr txBox="1"/>
          <p:nvPr/>
        </p:nvSpPr>
        <p:spPr>
          <a:xfrm>
            <a:off x="609434" y="4032675"/>
            <a:ext cx="2162795" cy="646331"/>
          </a:xfrm>
          <a:prstGeom prst="rect">
            <a:avLst/>
          </a:prstGeom>
          <a:noFill/>
        </p:spPr>
        <p:txBody>
          <a:bodyPr wrap="square" rtlCol="0">
            <a:spAutoFit/>
          </a:bodyPr>
          <a:lstStyle/>
          <a:p>
            <a:r>
              <a:rPr lang="fr-BE" sz="1800" b="1" dirty="0">
                <a:solidFill>
                  <a:schemeClr val="tx1"/>
                </a:solidFill>
              </a:rPr>
              <a:t>High-</a:t>
            </a:r>
            <a:r>
              <a:rPr lang="fr-BE" sz="1800" b="1" dirty="0" err="1">
                <a:solidFill>
                  <a:schemeClr val="tx1"/>
                </a:solidFill>
              </a:rPr>
              <a:t>risk</a:t>
            </a:r>
            <a:endParaRPr lang="fr-BE" sz="1800" b="1" dirty="0">
              <a:solidFill>
                <a:schemeClr val="tx1"/>
              </a:solidFill>
            </a:endParaRPr>
          </a:p>
          <a:p>
            <a:r>
              <a:rPr lang="fr-BE" b="1" dirty="0"/>
              <a:t>AI </a:t>
            </a:r>
            <a:r>
              <a:rPr lang="fr-BE" b="1" dirty="0" err="1"/>
              <a:t>systems</a:t>
            </a:r>
            <a:endParaRPr lang="en-BE" sz="1800" b="1" dirty="0">
              <a:solidFill>
                <a:schemeClr val="tx1"/>
              </a:solidFill>
            </a:endParaRPr>
          </a:p>
        </p:txBody>
      </p:sp>
      <p:pic>
        <p:nvPicPr>
          <p:cNvPr id="3074" name="Picture 2">
            <a:extLst>
              <a:ext uri="{FF2B5EF4-FFF2-40B4-BE49-F238E27FC236}">
                <a16:creationId xmlns:a16="http://schemas.microsoft.com/office/drawing/2014/main" id="{1590864E-B59B-0580-3B82-A96EB60BE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971" y="711200"/>
            <a:ext cx="3638324" cy="323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18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a:solidFill>
                  <a:schemeClr val="accent3"/>
                </a:solidFill>
                <a:latin typeface="Verdana" panose="020B0604030504040204" pitchFamily="34" charset="0"/>
                <a:ea typeface="Verdana" panose="020B0604030504040204" pitchFamily="34" charset="0"/>
              </a:rPr>
              <a:t>High-</a:t>
            </a:r>
            <a:r>
              <a:rPr lang="fr-FR" sz="4000" b="1" dirty="0" err="1">
                <a:solidFill>
                  <a:schemeClr val="accent3"/>
                </a:solidFill>
                <a:latin typeface="Verdana" panose="020B0604030504040204" pitchFamily="34" charset="0"/>
                <a:ea typeface="Verdana" panose="020B0604030504040204" pitchFamily="34" charset="0"/>
              </a:rPr>
              <a:t>risk</a:t>
            </a:r>
            <a:r>
              <a:rPr lang="fr-FR" sz="4000" b="1" dirty="0">
                <a:solidFill>
                  <a:schemeClr val="accent3"/>
                </a:solidFill>
                <a:latin typeface="Verdana" panose="020B0604030504040204" pitchFamily="34" charset="0"/>
                <a:ea typeface="Verdana" panose="020B0604030504040204" pitchFamily="34" charset="0"/>
              </a:rPr>
              <a:t> AI </a:t>
            </a:r>
            <a:r>
              <a:rPr lang="fr-FR" sz="4000" b="1" dirty="0" err="1">
                <a:solidFill>
                  <a:schemeClr val="accent3"/>
                </a:solidFill>
                <a:latin typeface="Verdana" panose="020B0604030504040204" pitchFamily="34" charset="0"/>
                <a:ea typeface="Verdana" panose="020B0604030504040204" pitchFamily="34" charset="0"/>
              </a:rPr>
              <a:t>systems</a:t>
            </a:r>
            <a:r>
              <a:rPr lang="fr-FR" sz="4000" dirty="0">
                <a:latin typeface="Verdana" panose="020B0604030504040204" pitchFamily="34" charset="0"/>
                <a:ea typeface="Verdana" panose="020B0604030504040204" pitchFamily="34" charset="0"/>
              </a:rPr>
              <a:t>:</a:t>
            </a:r>
          </a:p>
          <a:p>
            <a:pPr algn="r"/>
            <a:r>
              <a:rPr lang="fr-FR" sz="4000" i="1" dirty="0">
                <a:latin typeface="Verdana" panose="020B0604030504040204" pitchFamily="34" charset="0"/>
                <a:ea typeface="Verdana" panose="020B0604030504040204" pitchFamily="34" charset="0"/>
              </a:rPr>
              <a:t>List of High-</a:t>
            </a:r>
            <a:r>
              <a:rPr lang="fr-FR" sz="4000" i="1" dirty="0" err="1">
                <a:latin typeface="Verdana" panose="020B0604030504040204" pitchFamily="34" charset="0"/>
                <a:ea typeface="Verdana" panose="020B0604030504040204" pitchFamily="34" charset="0"/>
              </a:rPr>
              <a:t>risk</a:t>
            </a:r>
            <a:r>
              <a:rPr lang="fr-FR" sz="4000" i="1" dirty="0">
                <a:latin typeface="Verdana" panose="020B0604030504040204" pitchFamily="34" charset="0"/>
                <a:ea typeface="Verdana" panose="020B0604030504040204" pitchFamily="34" charset="0"/>
              </a:rPr>
              <a:t> AI </a:t>
            </a:r>
            <a:r>
              <a:rPr lang="fr-FR" sz="4000" i="1" dirty="0" err="1">
                <a:latin typeface="Verdana" panose="020B0604030504040204" pitchFamily="34" charset="0"/>
                <a:ea typeface="Verdana" panose="020B0604030504040204" pitchFamily="34" charset="0"/>
              </a:rPr>
              <a:t>systems</a:t>
            </a:r>
            <a:endParaRPr lang="fr-FR" sz="4000" i="1" dirty="0">
              <a:latin typeface="Verdana" panose="020B0604030504040204" pitchFamily="34" charset="0"/>
              <a:ea typeface="Verdana" panose="020B0604030504040204" pitchFamily="34" charset="0"/>
            </a:endParaRPr>
          </a:p>
        </p:txBody>
      </p:sp>
      <p:sp>
        <p:nvSpPr>
          <p:cNvPr id="3" name="ZoneTexte 2">
            <a:extLst>
              <a:ext uri="{FF2B5EF4-FFF2-40B4-BE49-F238E27FC236}">
                <a16:creationId xmlns:a16="http://schemas.microsoft.com/office/drawing/2014/main" id="{C732F05E-E47C-5B4E-F9CC-04C0EAB8AB74}"/>
              </a:ext>
            </a:extLst>
          </p:cNvPr>
          <p:cNvSpPr txBox="1"/>
          <p:nvPr/>
        </p:nvSpPr>
        <p:spPr>
          <a:xfrm>
            <a:off x="297526" y="1373740"/>
            <a:ext cx="6741903" cy="3046988"/>
          </a:xfrm>
          <a:prstGeom prst="rect">
            <a:avLst/>
          </a:prstGeom>
          <a:noFill/>
        </p:spPr>
        <p:txBody>
          <a:bodyPr wrap="square" rtlCol="0">
            <a:spAutoFit/>
          </a:bodyPr>
          <a:lstStyle/>
          <a:p>
            <a:pPr marL="342900" lvl="0" indent="-342900" algn="just">
              <a:buAutoNum type="arabicPeriod"/>
            </a:pPr>
            <a:r>
              <a:rPr lang="en-US" sz="1600" dirty="0">
                <a:effectLst/>
                <a:latin typeface="+mj-lt"/>
                <a:ea typeface="Calibri" panose="020F0502020204030204" pitchFamily="34" charset="0"/>
                <a:cs typeface="Times New Roman" panose="02020603050405020304" pitchFamily="18" charset="0"/>
              </a:rPr>
              <a:t>Biometrics</a:t>
            </a: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a:latin typeface="+mj-lt"/>
                <a:ea typeface="Calibri" panose="020F0502020204030204" pitchFamily="34" charset="0"/>
                <a:cs typeface="Times New Roman" panose="02020603050405020304" pitchFamily="18" charset="0"/>
              </a:rPr>
              <a:t>Critical infrastructure</a:t>
            </a:r>
          </a:p>
          <a:p>
            <a:pPr marL="342900" lvl="0" indent="-342900" algn="just">
              <a:buAutoNum type="arabicPeriod"/>
            </a:pPr>
            <a:r>
              <a:rPr lang="fr-BE" sz="1600" dirty="0">
                <a:effectLst/>
                <a:latin typeface="+mj-lt"/>
                <a:ea typeface="Calibri" panose="020F0502020204030204" pitchFamily="34" charset="0"/>
                <a:cs typeface="Times New Roman" panose="02020603050405020304" pitchFamily="18" charset="0"/>
              </a:rPr>
              <a:t>Education and </a:t>
            </a:r>
            <a:r>
              <a:rPr lang="fr-BE" sz="1600" dirty="0" err="1">
                <a:effectLst/>
                <a:latin typeface="+mj-lt"/>
                <a:ea typeface="Calibri" panose="020F0502020204030204" pitchFamily="34" charset="0"/>
                <a:cs typeface="Times New Roman" panose="02020603050405020304" pitchFamily="18" charset="0"/>
              </a:rPr>
              <a:t>vocational</a:t>
            </a:r>
            <a:r>
              <a:rPr lang="fr-BE" sz="1600" dirty="0">
                <a:effectLst/>
                <a:latin typeface="+mj-lt"/>
                <a:ea typeface="Calibri" panose="020F0502020204030204" pitchFamily="34" charset="0"/>
                <a:cs typeface="Times New Roman" panose="02020603050405020304" pitchFamily="18" charset="0"/>
              </a:rPr>
              <a:t> training</a:t>
            </a:r>
          </a:p>
          <a:p>
            <a:pPr marL="342900" lvl="0" indent="-342900" algn="just">
              <a:buAutoNum type="arabicPeriod"/>
            </a:pPr>
            <a:r>
              <a:rPr lang="fr-BE" sz="1600" dirty="0" err="1">
                <a:latin typeface="+mj-lt"/>
                <a:ea typeface="Calibri" panose="020F0502020204030204" pitchFamily="34" charset="0"/>
                <a:cs typeface="Times New Roman" panose="02020603050405020304" pitchFamily="18" charset="0"/>
              </a:rPr>
              <a:t>Employment</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workers</a:t>
            </a:r>
            <a:r>
              <a:rPr lang="fr-BE" sz="1600" dirty="0">
                <a:latin typeface="+mj-lt"/>
                <a:ea typeface="Calibri" panose="020F0502020204030204" pitchFamily="34" charset="0"/>
                <a:cs typeface="Times New Roman" panose="02020603050405020304" pitchFamily="18" charset="0"/>
              </a:rPr>
              <a:t> management and </a:t>
            </a:r>
            <a:r>
              <a:rPr lang="fr-BE" sz="1600" dirty="0" err="1">
                <a:latin typeface="+mj-lt"/>
                <a:ea typeface="Calibri" panose="020F0502020204030204" pitchFamily="34" charset="0"/>
                <a:cs typeface="Times New Roman" panose="02020603050405020304" pitchFamily="18" charset="0"/>
              </a:rPr>
              <a:t>access</a:t>
            </a:r>
            <a:r>
              <a:rPr lang="fr-BE" sz="1600" dirty="0">
                <a:latin typeface="+mj-lt"/>
                <a:ea typeface="Calibri" panose="020F0502020204030204" pitchFamily="34" charset="0"/>
                <a:cs typeface="Times New Roman" panose="02020603050405020304" pitchFamily="18" charset="0"/>
              </a:rPr>
              <a:t> to self-</a:t>
            </a:r>
            <a:r>
              <a:rPr lang="fr-BE" sz="1600" dirty="0" err="1">
                <a:latin typeface="+mj-lt"/>
                <a:ea typeface="Calibri" panose="020F0502020204030204" pitchFamily="34" charset="0"/>
                <a:cs typeface="Times New Roman" panose="02020603050405020304" pitchFamily="18" charset="0"/>
              </a:rPr>
              <a:t>employment</a:t>
            </a:r>
            <a:endParaRPr lang="fr-BE" sz="1600" dirty="0">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a:effectLst/>
                <a:latin typeface="+mj-lt"/>
                <a:ea typeface="Calibri" panose="020F0502020204030204" pitchFamily="34" charset="0"/>
                <a:cs typeface="Times New Roman" panose="02020603050405020304" pitchFamily="18" charset="0"/>
              </a:rPr>
              <a:t>Access to and </a:t>
            </a:r>
            <a:r>
              <a:rPr lang="fr-BE" sz="1600" dirty="0" err="1">
                <a:effectLst/>
                <a:latin typeface="+mj-lt"/>
                <a:ea typeface="Calibri" panose="020F0502020204030204" pitchFamily="34" charset="0"/>
                <a:cs typeface="Times New Roman" panose="02020603050405020304" pitchFamily="18" charset="0"/>
              </a:rPr>
              <a:t>enjoyment</a:t>
            </a:r>
            <a:r>
              <a:rPr lang="fr-BE" sz="1600" dirty="0">
                <a:effectLst/>
                <a:latin typeface="+mj-lt"/>
                <a:ea typeface="Calibri" panose="020F0502020204030204" pitchFamily="34" charset="0"/>
                <a:cs typeface="Times New Roman" panose="02020603050405020304" pitchFamily="18" charset="0"/>
              </a:rPr>
              <a:t> of essential </a:t>
            </a:r>
            <a:r>
              <a:rPr lang="fr-BE" sz="1600" dirty="0" err="1">
                <a:effectLst/>
                <a:latin typeface="+mj-lt"/>
                <a:ea typeface="Calibri" panose="020F0502020204030204" pitchFamily="34" charset="0"/>
                <a:cs typeface="Times New Roman" panose="02020603050405020304" pitchFamily="18" charset="0"/>
              </a:rPr>
              <a:t>private</a:t>
            </a:r>
            <a:r>
              <a:rPr lang="fr-BE" sz="1600" dirty="0">
                <a:effectLst/>
                <a:latin typeface="+mj-lt"/>
                <a:ea typeface="Calibri" panose="020F0502020204030204" pitchFamily="34" charset="0"/>
                <a:cs typeface="Times New Roman" panose="02020603050405020304" pitchFamily="18" charset="0"/>
              </a:rPr>
              <a:t> services and public services and </a:t>
            </a:r>
            <a:r>
              <a:rPr lang="fr-BE" sz="1600" dirty="0" err="1">
                <a:effectLst/>
                <a:latin typeface="+mj-lt"/>
                <a:ea typeface="Calibri" panose="020F0502020204030204" pitchFamily="34" charset="0"/>
                <a:cs typeface="Times New Roman" panose="02020603050405020304" pitchFamily="18" charset="0"/>
              </a:rPr>
              <a:t>benefits</a:t>
            </a: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a:latin typeface="+mj-lt"/>
                <a:ea typeface="Calibri" panose="020F0502020204030204" pitchFamily="34" charset="0"/>
                <a:cs typeface="Times New Roman" panose="02020603050405020304" pitchFamily="18" charset="0"/>
              </a:rPr>
              <a:t>Law </a:t>
            </a:r>
            <a:r>
              <a:rPr lang="fr-BE" sz="1600" dirty="0" err="1">
                <a:latin typeface="+mj-lt"/>
                <a:ea typeface="Calibri" panose="020F0502020204030204" pitchFamily="34" charset="0"/>
                <a:cs typeface="Times New Roman" panose="02020603050405020304" pitchFamily="18" charset="0"/>
              </a:rPr>
              <a:t>enforcement</a:t>
            </a:r>
            <a:endParaRPr lang="fr-BE" sz="1600" dirty="0">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a:effectLst/>
                <a:latin typeface="+mj-lt"/>
                <a:ea typeface="Calibri" panose="020F0502020204030204" pitchFamily="34" charset="0"/>
                <a:cs typeface="Times New Roman" panose="02020603050405020304" pitchFamily="18" charset="0"/>
              </a:rPr>
              <a:t>Migration, </a:t>
            </a:r>
            <a:r>
              <a:rPr lang="fr-BE" sz="1600" dirty="0" err="1">
                <a:effectLst/>
                <a:latin typeface="+mj-lt"/>
                <a:ea typeface="Calibri" panose="020F0502020204030204" pitchFamily="34" charset="0"/>
                <a:cs typeface="Times New Roman" panose="02020603050405020304" pitchFamily="18" charset="0"/>
              </a:rPr>
              <a:t>asylum</a:t>
            </a:r>
            <a:r>
              <a:rPr lang="fr-BE" sz="1600" dirty="0">
                <a:effectLst/>
                <a:latin typeface="+mj-lt"/>
                <a:ea typeface="Calibri" panose="020F0502020204030204" pitchFamily="34" charset="0"/>
                <a:cs typeface="Times New Roman" panose="02020603050405020304" pitchFamily="18" charset="0"/>
              </a:rPr>
              <a:t> and border control management</a:t>
            </a:r>
          </a:p>
          <a:p>
            <a:pPr marL="342900" lvl="0" indent="-342900" algn="just">
              <a:buAutoNum type="arabicPeriod"/>
            </a:pPr>
            <a:r>
              <a:rPr lang="fr-BE" sz="1600" dirty="0">
                <a:latin typeface="+mj-lt"/>
                <a:ea typeface="Calibri" panose="020F0502020204030204" pitchFamily="34" charset="0"/>
                <a:cs typeface="Times New Roman" panose="02020603050405020304" pitchFamily="18" charset="0"/>
              </a:rPr>
              <a:t>Administration of justice and </a:t>
            </a:r>
            <a:r>
              <a:rPr lang="fr-BE" sz="1600" dirty="0" err="1">
                <a:latin typeface="+mj-lt"/>
                <a:ea typeface="Calibri" panose="020F0502020204030204" pitchFamily="34" charset="0"/>
                <a:cs typeface="Times New Roman" panose="02020603050405020304" pitchFamily="18" charset="0"/>
              </a:rPr>
              <a:t>democratic</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processes</a:t>
            </a: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a:effectLst/>
                <a:latin typeface="+mj-lt"/>
                <a:ea typeface="Calibri" panose="020F0502020204030204" pitchFamily="34" charset="0"/>
                <a:cs typeface="Times New Roman" panose="02020603050405020304" pitchFamily="18" charset="0"/>
              </a:rPr>
              <a:t>AI </a:t>
            </a:r>
            <a:r>
              <a:rPr lang="fr-BE" sz="1600" dirty="0" err="1">
                <a:effectLst/>
                <a:latin typeface="+mj-lt"/>
                <a:ea typeface="Calibri" panose="020F0502020204030204" pitchFamily="34" charset="0"/>
                <a:cs typeface="Times New Roman" panose="02020603050405020304" pitchFamily="18" charset="0"/>
              </a:rPr>
              <a:t>used</a:t>
            </a:r>
            <a:r>
              <a:rPr lang="fr-BE" sz="1600" dirty="0">
                <a:effectLst/>
                <a:latin typeface="+mj-lt"/>
                <a:ea typeface="Calibri" panose="020F0502020204030204" pitchFamily="34" charset="0"/>
                <a:cs typeface="Times New Roman" panose="02020603050405020304" pitchFamily="18" charset="0"/>
              </a:rPr>
              <a:t> as </a:t>
            </a:r>
            <a:r>
              <a:rPr lang="fr-BE" sz="1600" dirty="0" err="1">
                <a:effectLst/>
                <a:latin typeface="+mj-lt"/>
                <a:ea typeface="Calibri" panose="020F0502020204030204" pitchFamily="34" charset="0"/>
                <a:cs typeface="Times New Roman" panose="02020603050405020304" pitchFamily="18" charset="0"/>
              </a:rPr>
              <a:t>safety</a:t>
            </a:r>
            <a:r>
              <a:rPr lang="fr-BE" sz="1600" dirty="0">
                <a:effectLst/>
                <a:latin typeface="+mj-lt"/>
                <a:ea typeface="Calibri" panose="020F0502020204030204" pitchFamily="34" charset="0"/>
                <a:cs typeface="Times New Roman" panose="02020603050405020304" pitchFamily="18" charset="0"/>
              </a:rPr>
              <a:t> component of certain </a:t>
            </a:r>
            <a:r>
              <a:rPr lang="fr-BE" sz="1600" dirty="0" err="1">
                <a:effectLst/>
                <a:latin typeface="+mj-lt"/>
                <a:ea typeface="Calibri" panose="020F0502020204030204" pitchFamily="34" charset="0"/>
                <a:cs typeface="Times New Roman" panose="02020603050405020304" pitchFamily="18" charset="0"/>
              </a:rPr>
              <a:t>products</a:t>
            </a:r>
            <a:r>
              <a:rPr lang="fr-BE" sz="1600" dirty="0">
                <a:effectLst/>
                <a:latin typeface="+mj-lt"/>
                <a:ea typeface="Calibri" panose="020F0502020204030204" pitchFamily="34" charset="0"/>
                <a:cs typeface="Times New Roman" panose="02020603050405020304" pitchFamily="18" charset="0"/>
              </a:rPr>
              <a:t> (incl. </a:t>
            </a:r>
            <a:r>
              <a:rPr lang="fr-BE" sz="1600" dirty="0" err="1">
                <a:latin typeface="+mj-lt"/>
                <a:ea typeface="Calibri" panose="020F0502020204030204" pitchFamily="34" charset="0"/>
                <a:cs typeface="Times New Roman" panose="02020603050405020304" pitchFamily="18" charset="0"/>
              </a:rPr>
              <a:t>p</a:t>
            </a:r>
            <a:r>
              <a:rPr lang="fr-BE" sz="1600" dirty="0" err="1">
                <a:effectLst/>
                <a:latin typeface="+mj-lt"/>
                <a:ea typeface="Calibri" panose="020F0502020204030204" pitchFamily="34" charset="0"/>
                <a:cs typeface="Times New Roman" panose="02020603050405020304" pitchFamily="18" charset="0"/>
              </a:rPr>
              <a:t>ersonal</a:t>
            </a:r>
            <a:r>
              <a:rPr lang="fr-BE" sz="1600" dirty="0">
                <a:effectLst/>
                <a:latin typeface="+mj-lt"/>
                <a:ea typeface="Calibri" panose="020F0502020204030204" pitchFamily="34" charset="0"/>
                <a:cs typeface="Times New Roman" panose="02020603050405020304" pitchFamily="18" charset="0"/>
              </a:rPr>
              <a:t> protective </a:t>
            </a:r>
            <a:r>
              <a:rPr lang="fr-BE" sz="1600" dirty="0" err="1">
                <a:effectLst/>
                <a:latin typeface="+mj-lt"/>
                <a:ea typeface="Calibri" panose="020F0502020204030204" pitchFamily="34" charset="0"/>
                <a:cs typeface="Times New Roman" panose="02020603050405020304" pitchFamily="18" charset="0"/>
              </a:rPr>
              <a:t>equipment</a:t>
            </a:r>
            <a:r>
              <a:rPr lang="fr-BE" sz="1600" dirty="0">
                <a:effectLst/>
                <a:latin typeface="+mj-lt"/>
                <a:ea typeface="Calibri" panose="020F0502020204030204" pitchFamily="34" charset="0"/>
                <a:cs typeface="Times New Roman" panose="02020603050405020304" pitchFamily="18" charset="0"/>
              </a:rPr>
              <a:t> &amp; </a:t>
            </a:r>
            <a:r>
              <a:rPr lang="fr-BE" sz="1600" dirty="0" err="1">
                <a:effectLst/>
                <a:latin typeface="+mj-lt"/>
                <a:ea typeface="Calibri" panose="020F0502020204030204" pitchFamily="34" charset="0"/>
                <a:cs typeface="Times New Roman" panose="02020603050405020304" pitchFamily="18" charset="0"/>
              </a:rPr>
              <a:t>medical</a:t>
            </a:r>
            <a:r>
              <a:rPr lang="fr-BE" sz="1600" dirty="0">
                <a:effectLst/>
                <a:latin typeface="+mj-lt"/>
                <a:ea typeface="Calibri" panose="020F0502020204030204" pitchFamily="34" charset="0"/>
                <a:cs typeface="Times New Roman" panose="02020603050405020304" pitchFamily="18" charset="0"/>
              </a:rPr>
              <a:t> </a:t>
            </a:r>
            <a:r>
              <a:rPr lang="fr-BE" sz="1600" dirty="0" err="1">
                <a:effectLst/>
                <a:latin typeface="+mj-lt"/>
                <a:ea typeface="Calibri" panose="020F0502020204030204" pitchFamily="34" charset="0"/>
                <a:cs typeface="Times New Roman" panose="02020603050405020304" pitchFamily="18" charset="0"/>
              </a:rPr>
              <a:t>devices</a:t>
            </a:r>
            <a:r>
              <a:rPr lang="fr-BE" sz="1600" dirty="0">
                <a:latin typeface="+mj-lt"/>
                <a:ea typeface="Calibri" panose="020F0502020204030204" pitchFamily="34" charset="0"/>
                <a:cs typeface="Times New Roman" panose="02020603050405020304" pitchFamily="18" charset="0"/>
              </a:rPr>
              <a:t>)</a:t>
            </a:r>
            <a:endParaRPr lang="en-BE" sz="16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0412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a:solidFill>
                  <a:schemeClr val="accent3"/>
                </a:solidFill>
                <a:latin typeface="Verdana" panose="020B0604030504040204" pitchFamily="34" charset="0"/>
                <a:ea typeface="Verdana" panose="020B0604030504040204" pitchFamily="34" charset="0"/>
              </a:rPr>
              <a:t>High-</a:t>
            </a:r>
            <a:r>
              <a:rPr lang="fr-FR" sz="4000" b="1" dirty="0" err="1">
                <a:solidFill>
                  <a:schemeClr val="accent3"/>
                </a:solidFill>
                <a:latin typeface="Verdana" panose="020B0604030504040204" pitchFamily="34" charset="0"/>
                <a:ea typeface="Verdana" panose="020B0604030504040204" pitchFamily="34" charset="0"/>
              </a:rPr>
              <a:t>risk</a:t>
            </a:r>
            <a:r>
              <a:rPr lang="fr-FR" sz="4000" b="1" dirty="0">
                <a:solidFill>
                  <a:schemeClr val="accent3"/>
                </a:solidFill>
                <a:latin typeface="Verdana" panose="020B0604030504040204" pitchFamily="34" charset="0"/>
                <a:ea typeface="Verdana" panose="020B0604030504040204" pitchFamily="34" charset="0"/>
              </a:rPr>
              <a:t> AI </a:t>
            </a:r>
            <a:r>
              <a:rPr lang="fr-FR" sz="4000" b="1" dirty="0" err="1">
                <a:solidFill>
                  <a:schemeClr val="accent3"/>
                </a:solidFill>
                <a:latin typeface="Verdana" panose="020B0604030504040204" pitchFamily="34" charset="0"/>
                <a:ea typeface="Verdana" panose="020B0604030504040204" pitchFamily="34" charset="0"/>
              </a:rPr>
              <a:t>systems</a:t>
            </a:r>
            <a:r>
              <a:rPr lang="fr-FR" sz="4000" dirty="0">
                <a:latin typeface="Verdana" panose="020B0604030504040204" pitchFamily="34" charset="0"/>
                <a:ea typeface="Verdana" panose="020B0604030504040204" pitchFamily="34" charset="0"/>
              </a:rPr>
              <a:t>:</a:t>
            </a:r>
          </a:p>
          <a:p>
            <a:pPr algn="r"/>
            <a:r>
              <a:rPr lang="fr-FR" sz="4000" i="1" dirty="0">
                <a:latin typeface="Verdana" panose="020B0604030504040204" pitchFamily="34" charset="0"/>
                <a:ea typeface="Verdana" panose="020B0604030504040204" pitchFamily="34" charset="0"/>
              </a:rPr>
              <a:t>List of High-</a:t>
            </a:r>
            <a:r>
              <a:rPr lang="fr-FR" sz="4000" i="1" dirty="0" err="1">
                <a:latin typeface="Verdana" panose="020B0604030504040204" pitchFamily="34" charset="0"/>
                <a:ea typeface="Verdana" panose="020B0604030504040204" pitchFamily="34" charset="0"/>
              </a:rPr>
              <a:t>risk</a:t>
            </a:r>
            <a:r>
              <a:rPr lang="fr-FR" sz="4000" i="1" dirty="0">
                <a:latin typeface="Verdana" panose="020B0604030504040204" pitchFamily="34" charset="0"/>
                <a:ea typeface="Verdana" panose="020B0604030504040204" pitchFamily="34" charset="0"/>
              </a:rPr>
              <a:t> AI </a:t>
            </a:r>
            <a:r>
              <a:rPr lang="fr-FR" sz="4000" i="1" dirty="0" err="1">
                <a:latin typeface="Verdana" panose="020B0604030504040204" pitchFamily="34" charset="0"/>
                <a:ea typeface="Verdana" panose="020B0604030504040204" pitchFamily="34" charset="0"/>
              </a:rPr>
              <a:t>systems</a:t>
            </a:r>
            <a:endParaRPr lang="fr-FR" sz="4000" i="1" dirty="0">
              <a:latin typeface="Verdana" panose="020B0604030504040204" pitchFamily="34" charset="0"/>
              <a:ea typeface="Verdana" panose="020B0604030504040204" pitchFamily="34" charset="0"/>
            </a:endParaRPr>
          </a:p>
        </p:txBody>
      </p:sp>
      <p:sp>
        <p:nvSpPr>
          <p:cNvPr id="3" name="ZoneTexte 2">
            <a:extLst>
              <a:ext uri="{FF2B5EF4-FFF2-40B4-BE49-F238E27FC236}">
                <a16:creationId xmlns:a16="http://schemas.microsoft.com/office/drawing/2014/main" id="{C732F05E-E47C-5B4E-F9CC-04C0EAB8AB74}"/>
              </a:ext>
            </a:extLst>
          </p:cNvPr>
          <p:cNvSpPr txBox="1"/>
          <p:nvPr/>
        </p:nvSpPr>
        <p:spPr>
          <a:xfrm>
            <a:off x="297526" y="1373740"/>
            <a:ext cx="6741903" cy="3262432"/>
          </a:xfrm>
          <a:prstGeom prst="rect">
            <a:avLst/>
          </a:prstGeom>
          <a:noFill/>
        </p:spPr>
        <p:txBody>
          <a:bodyPr wrap="square" rtlCol="0">
            <a:spAutoFit/>
          </a:bodyPr>
          <a:lstStyle/>
          <a:p>
            <a:pPr marL="342900" lvl="0" indent="-342900" algn="just">
              <a:buAutoNum type="arabicPeriod"/>
            </a:pPr>
            <a:r>
              <a:rPr lang="en-US" sz="1600" dirty="0">
                <a:solidFill>
                  <a:schemeClr val="bg1">
                    <a:lumMod val="75000"/>
                  </a:schemeClr>
                </a:solidFill>
                <a:effectLst/>
                <a:latin typeface="+mj-lt"/>
                <a:ea typeface="Calibri" panose="020F0502020204030204" pitchFamily="34" charset="0"/>
                <a:cs typeface="Times New Roman" panose="02020603050405020304" pitchFamily="18" charset="0"/>
              </a:rPr>
              <a:t>Biometrics</a:t>
            </a:r>
          </a:p>
          <a:p>
            <a:pPr marL="342900" lvl="0" indent="-342900" algn="just">
              <a:buAutoNum type="arabicPeriod"/>
            </a:pPr>
            <a:r>
              <a:rPr lang="fr-BE" sz="1600" dirty="0">
                <a:solidFill>
                  <a:schemeClr val="bg1">
                    <a:lumMod val="75000"/>
                  </a:schemeClr>
                </a:solidFill>
                <a:latin typeface="+mj-lt"/>
                <a:ea typeface="Calibri" panose="020F0502020204030204" pitchFamily="34" charset="0"/>
                <a:cs typeface="Times New Roman" panose="02020603050405020304" pitchFamily="18" charset="0"/>
              </a:rPr>
              <a:t>Critical infrastructure</a:t>
            </a:r>
          </a:p>
          <a:p>
            <a:pPr marL="342900" lvl="0" indent="-342900" algn="just">
              <a:buAutoNum type="arabicPeriod"/>
            </a:pPr>
            <a:r>
              <a:rPr lang="fr-BE" sz="1600" dirty="0">
                <a:solidFill>
                  <a:schemeClr val="bg1">
                    <a:lumMod val="75000"/>
                  </a:schemeClr>
                </a:solidFill>
                <a:effectLst/>
                <a:latin typeface="+mj-lt"/>
                <a:ea typeface="Calibri" panose="020F0502020204030204" pitchFamily="34" charset="0"/>
                <a:cs typeface="Times New Roman" panose="02020603050405020304" pitchFamily="18" charset="0"/>
              </a:rPr>
              <a:t>Education and </a:t>
            </a:r>
            <a:r>
              <a:rPr lang="fr-BE" sz="1600" dirty="0" err="1">
                <a:solidFill>
                  <a:schemeClr val="bg1">
                    <a:lumMod val="75000"/>
                  </a:schemeClr>
                </a:solidFill>
                <a:effectLst/>
                <a:latin typeface="+mj-lt"/>
                <a:ea typeface="Calibri" panose="020F0502020204030204" pitchFamily="34" charset="0"/>
                <a:cs typeface="Times New Roman" panose="02020603050405020304" pitchFamily="18" charset="0"/>
              </a:rPr>
              <a:t>vocational</a:t>
            </a:r>
            <a:r>
              <a:rPr lang="fr-BE" sz="1600" dirty="0">
                <a:solidFill>
                  <a:schemeClr val="bg1">
                    <a:lumMod val="75000"/>
                  </a:schemeClr>
                </a:solidFill>
                <a:effectLst/>
                <a:latin typeface="+mj-lt"/>
                <a:ea typeface="Calibri" panose="020F0502020204030204" pitchFamily="34" charset="0"/>
                <a:cs typeface="Times New Roman" panose="02020603050405020304" pitchFamily="18" charset="0"/>
              </a:rPr>
              <a:t> training</a:t>
            </a:r>
          </a:p>
          <a:p>
            <a:pPr marL="342900" lvl="0" indent="-342900" algn="just">
              <a:buAutoNum type="arabicPeriod"/>
            </a:pPr>
            <a:r>
              <a:rPr lang="fr-BE" sz="1400" dirty="0" err="1">
                <a:solidFill>
                  <a:schemeClr val="bg1">
                    <a:lumMod val="75000"/>
                  </a:schemeClr>
                </a:solidFill>
                <a:latin typeface="+mj-lt"/>
                <a:ea typeface="Calibri" panose="020F0502020204030204" pitchFamily="34" charset="0"/>
                <a:cs typeface="Times New Roman" panose="02020603050405020304" pitchFamily="18" charset="0"/>
              </a:rPr>
              <a:t>Employment</a:t>
            </a:r>
            <a:r>
              <a:rPr lang="fr-BE" sz="1400" dirty="0">
                <a:solidFill>
                  <a:schemeClr val="bg1">
                    <a:lumMod val="75000"/>
                  </a:schemeClr>
                </a:solidFill>
                <a:latin typeface="+mj-lt"/>
                <a:ea typeface="Calibri" panose="020F0502020204030204" pitchFamily="34" charset="0"/>
                <a:cs typeface="Times New Roman" panose="02020603050405020304" pitchFamily="18" charset="0"/>
              </a:rPr>
              <a:t>, </a:t>
            </a:r>
            <a:r>
              <a:rPr lang="fr-BE" sz="1400" dirty="0" err="1">
                <a:solidFill>
                  <a:schemeClr val="bg1">
                    <a:lumMod val="75000"/>
                  </a:schemeClr>
                </a:solidFill>
                <a:latin typeface="+mj-lt"/>
                <a:ea typeface="Calibri" panose="020F0502020204030204" pitchFamily="34" charset="0"/>
                <a:cs typeface="Times New Roman" panose="02020603050405020304" pitchFamily="18" charset="0"/>
              </a:rPr>
              <a:t>workers</a:t>
            </a:r>
            <a:r>
              <a:rPr lang="fr-BE" sz="1400" dirty="0">
                <a:solidFill>
                  <a:schemeClr val="bg1">
                    <a:lumMod val="75000"/>
                  </a:schemeClr>
                </a:solidFill>
                <a:latin typeface="+mj-lt"/>
                <a:ea typeface="Calibri" panose="020F0502020204030204" pitchFamily="34" charset="0"/>
                <a:cs typeface="Times New Roman" panose="02020603050405020304" pitchFamily="18" charset="0"/>
              </a:rPr>
              <a:t> management and </a:t>
            </a:r>
            <a:r>
              <a:rPr lang="fr-BE" sz="1400" dirty="0" err="1">
                <a:solidFill>
                  <a:schemeClr val="bg1">
                    <a:lumMod val="75000"/>
                  </a:schemeClr>
                </a:solidFill>
                <a:latin typeface="+mj-lt"/>
                <a:ea typeface="Calibri" panose="020F0502020204030204" pitchFamily="34" charset="0"/>
                <a:cs typeface="Times New Roman" panose="02020603050405020304" pitchFamily="18" charset="0"/>
              </a:rPr>
              <a:t>access</a:t>
            </a:r>
            <a:r>
              <a:rPr lang="fr-BE" sz="1400" dirty="0">
                <a:solidFill>
                  <a:schemeClr val="bg1">
                    <a:lumMod val="75000"/>
                  </a:schemeClr>
                </a:solidFill>
                <a:latin typeface="+mj-lt"/>
                <a:ea typeface="Calibri" panose="020F0502020204030204" pitchFamily="34" charset="0"/>
                <a:cs typeface="Times New Roman" panose="02020603050405020304" pitchFamily="18" charset="0"/>
              </a:rPr>
              <a:t> to self-</a:t>
            </a:r>
            <a:r>
              <a:rPr lang="fr-BE" sz="1400" dirty="0" err="1">
                <a:solidFill>
                  <a:schemeClr val="bg1">
                    <a:lumMod val="75000"/>
                  </a:schemeClr>
                </a:solidFill>
                <a:latin typeface="+mj-lt"/>
                <a:ea typeface="Calibri" panose="020F0502020204030204" pitchFamily="34" charset="0"/>
                <a:cs typeface="Times New Roman" panose="02020603050405020304" pitchFamily="18" charset="0"/>
              </a:rPr>
              <a:t>employment</a:t>
            </a:r>
            <a:endParaRPr lang="fr-BE" sz="1400" dirty="0">
              <a:solidFill>
                <a:schemeClr val="bg1">
                  <a:lumMod val="75000"/>
                </a:schemeClr>
              </a:solidFill>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800" dirty="0">
                <a:effectLst/>
                <a:latin typeface="+mj-lt"/>
                <a:ea typeface="Calibri" panose="020F0502020204030204" pitchFamily="34" charset="0"/>
                <a:cs typeface="Times New Roman" panose="02020603050405020304" pitchFamily="18" charset="0"/>
              </a:rPr>
              <a:t>Access to and </a:t>
            </a:r>
            <a:r>
              <a:rPr lang="fr-BE" sz="1800" dirty="0" err="1">
                <a:effectLst/>
                <a:latin typeface="+mj-lt"/>
                <a:ea typeface="Calibri" panose="020F0502020204030204" pitchFamily="34" charset="0"/>
                <a:cs typeface="Times New Roman" panose="02020603050405020304" pitchFamily="18" charset="0"/>
              </a:rPr>
              <a:t>enjoyment</a:t>
            </a:r>
            <a:r>
              <a:rPr lang="fr-BE" sz="1800" dirty="0">
                <a:effectLst/>
                <a:latin typeface="+mj-lt"/>
                <a:ea typeface="Calibri" panose="020F0502020204030204" pitchFamily="34" charset="0"/>
                <a:cs typeface="Times New Roman" panose="02020603050405020304" pitchFamily="18" charset="0"/>
              </a:rPr>
              <a:t> of essential </a:t>
            </a:r>
            <a:r>
              <a:rPr lang="fr-BE" sz="1800" dirty="0" err="1">
                <a:effectLst/>
                <a:latin typeface="+mj-lt"/>
                <a:ea typeface="Calibri" panose="020F0502020204030204" pitchFamily="34" charset="0"/>
                <a:cs typeface="Times New Roman" panose="02020603050405020304" pitchFamily="18" charset="0"/>
              </a:rPr>
              <a:t>private</a:t>
            </a:r>
            <a:r>
              <a:rPr lang="fr-BE" sz="1800" dirty="0">
                <a:effectLst/>
                <a:latin typeface="+mj-lt"/>
                <a:ea typeface="Calibri" panose="020F0502020204030204" pitchFamily="34" charset="0"/>
                <a:cs typeface="Times New Roman" panose="02020603050405020304" pitchFamily="18" charset="0"/>
              </a:rPr>
              <a:t> services and public services and </a:t>
            </a:r>
            <a:r>
              <a:rPr lang="fr-BE" sz="1800" dirty="0" err="1">
                <a:effectLst/>
                <a:latin typeface="+mj-lt"/>
                <a:ea typeface="Calibri" panose="020F0502020204030204" pitchFamily="34" charset="0"/>
                <a:cs typeface="Times New Roman" panose="02020603050405020304" pitchFamily="18" charset="0"/>
              </a:rPr>
              <a:t>benefits</a:t>
            </a:r>
            <a:endParaRPr lang="fr-BE" dirty="0">
              <a:latin typeface="+mj-lt"/>
              <a:ea typeface="Calibri" panose="020F0502020204030204" pitchFamily="34" charset="0"/>
              <a:cs typeface="Times New Roman" panose="02020603050405020304" pitchFamily="18" charset="0"/>
            </a:endParaRPr>
          </a:p>
          <a:p>
            <a:pPr lvl="1" algn="just"/>
            <a:r>
              <a:rPr lang="fr-BE" dirty="0">
                <a:latin typeface="+mj-lt"/>
                <a:ea typeface="Calibri" panose="020F0502020204030204" pitchFamily="34" charset="0"/>
                <a:cs typeface="Times New Roman" panose="02020603050405020304" pitchFamily="18" charset="0"/>
              </a:rPr>
              <a:t>d. </a:t>
            </a:r>
            <a:r>
              <a:rPr lang="en-US" dirty="0">
                <a:latin typeface="+mj-lt"/>
                <a:ea typeface="Calibri" panose="020F0502020204030204" pitchFamily="34" charset="0"/>
                <a:cs typeface="Times New Roman" panose="02020603050405020304" pitchFamily="18" charset="0"/>
              </a:rPr>
              <a:t>AI systems intended to evaluate and classify emergency calls by natural persons or to be used to dispatch, or to establish priority in the dispatching of emergency first response services, including by police, firefighters and medical aid, as well as of emergency healthcare patient triage systems</a:t>
            </a:r>
            <a:endParaRPr lang="fr-BE"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0616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a:solidFill>
                  <a:schemeClr val="accent3"/>
                </a:solidFill>
                <a:latin typeface="Verdana" panose="020B0604030504040204" pitchFamily="34" charset="0"/>
                <a:ea typeface="Verdana" panose="020B0604030504040204" pitchFamily="34" charset="0"/>
              </a:rPr>
              <a:t>High-</a:t>
            </a:r>
            <a:r>
              <a:rPr lang="fr-FR" sz="4000" b="1" dirty="0" err="1">
                <a:solidFill>
                  <a:schemeClr val="accent3"/>
                </a:solidFill>
                <a:latin typeface="Verdana" panose="020B0604030504040204" pitchFamily="34" charset="0"/>
                <a:ea typeface="Verdana" panose="020B0604030504040204" pitchFamily="34" charset="0"/>
              </a:rPr>
              <a:t>risk</a:t>
            </a:r>
            <a:r>
              <a:rPr lang="fr-FR" sz="4000" b="1" dirty="0">
                <a:solidFill>
                  <a:schemeClr val="accent3"/>
                </a:solidFill>
                <a:latin typeface="Verdana" panose="020B0604030504040204" pitchFamily="34" charset="0"/>
                <a:ea typeface="Verdana" panose="020B0604030504040204" pitchFamily="34" charset="0"/>
              </a:rPr>
              <a:t> AI </a:t>
            </a:r>
            <a:r>
              <a:rPr lang="fr-FR" sz="4000" b="1" dirty="0" err="1">
                <a:solidFill>
                  <a:schemeClr val="accent3"/>
                </a:solidFill>
                <a:latin typeface="Verdana" panose="020B0604030504040204" pitchFamily="34" charset="0"/>
                <a:ea typeface="Verdana" panose="020B0604030504040204" pitchFamily="34" charset="0"/>
              </a:rPr>
              <a:t>systems</a:t>
            </a:r>
            <a:r>
              <a:rPr lang="fr-FR" sz="4000" dirty="0">
                <a:latin typeface="Verdana" panose="020B0604030504040204" pitchFamily="34" charset="0"/>
                <a:ea typeface="Verdana" panose="020B0604030504040204" pitchFamily="34" charset="0"/>
              </a:rPr>
              <a:t>:</a:t>
            </a:r>
          </a:p>
          <a:p>
            <a:pPr algn="r"/>
            <a:r>
              <a:rPr lang="fr-FR" sz="4000" i="1" dirty="0">
                <a:latin typeface="Verdana" panose="020B0604030504040204" pitchFamily="34" charset="0"/>
                <a:ea typeface="Verdana" panose="020B0604030504040204" pitchFamily="34" charset="0"/>
              </a:rPr>
              <a:t>List of High-</a:t>
            </a:r>
            <a:r>
              <a:rPr lang="fr-FR" sz="4000" i="1" dirty="0" err="1">
                <a:latin typeface="Verdana" panose="020B0604030504040204" pitchFamily="34" charset="0"/>
                <a:ea typeface="Verdana" panose="020B0604030504040204" pitchFamily="34" charset="0"/>
              </a:rPr>
              <a:t>risk</a:t>
            </a:r>
            <a:r>
              <a:rPr lang="fr-FR" sz="4000" i="1" dirty="0">
                <a:latin typeface="Verdana" panose="020B0604030504040204" pitchFamily="34" charset="0"/>
                <a:ea typeface="Verdana" panose="020B0604030504040204" pitchFamily="34" charset="0"/>
              </a:rPr>
              <a:t> AI </a:t>
            </a:r>
            <a:r>
              <a:rPr lang="fr-FR" sz="4000" i="1" dirty="0" err="1">
                <a:latin typeface="Verdana" panose="020B0604030504040204" pitchFamily="34" charset="0"/>
                <a:ea typeface="Verdana" panose="020B0604030504040204" pitchFamily="34" charset="0"/>
              </a:rPr>
              <a:t>systems</a:t>
            </a:r>
            <a:endParaRPr lang="fr-FR" sz="4000" i="1" dirty="0">
              <a:latin typeface="Verdana" panose="020B0604030504040204" pitchFamily="34" charset="0"/>
              <a:ea typeface="Verdana" panose="020B0604030504040204" pitchFamily="34" charset="0"/>
            </a:endParaRPr>
          </a:p>
        </p:txBody>
      </p:sp>
      <p:sp>
        <p:nvSpPr>
          <p:cNvPr id="3" name="ZoneTexte 2">
            <a:extLst>
              <a:ext uri="{FF2B5EF4-FFF2-40B4-BE49-F238E27FC236}">
                <a16:creationId xmlns:a16="http://schemas.microsoft.com/office/drawing/2014/main" id="{C732F05E-E47C-5B4E-F9CC-04C0EAB8AB74}"/>
              </a:ext>
            </a:extLst>
          </p:cNvPr>
          <p:cNvSpPr txBox="1"/>
          <p:nvPr/>
        </p:nvSpPr>
        <p:spPr>
          <a:xfrm>
            <a:off x="183226" y="1200603"/>
            <a:ext cx="8320694" cy="3631763"/>
          </a:xfrm>
          <a:prstGeom prst="rect">
            <a:avLst/>
          </a:prstGeom>
          <a:noFill/>
        </p:spPr>
        <p:txBody>
          <a:bodyPr wrap="square" rtlCol="0">
            <a:spAutoFit/>
          </a:bodyPr>
          <a:lstStyle/>
          <a:p>
            <a:pPr marL="342900" lvl="0" indent="-342900" algn="just">
              <a:buAutoNum type="arabicPeriod"/>
            </a:pPr>
            <a:r>
              <a:rPr lang="en-US" sz="1400" dirty="0">
                <a:solidFill>
                  <a:schemeClr val="bg1">
                    <a:lumMod val="75000"/>
                  </a:schemeClr>
                </a:solidFill>
                <a:effectLst/>
                <a:latin typeface="+mj-lt"/>
                <a:ea typeface="Calibri" panose="020F0502020204030204" pitchFamily="34" charset="0"/>
                <a:cs typeface="Times New Roman" panose="02020603050405020304" pitchFamily="18" charset="0"/>
              </a:rPr>
              <a:t>Biometrics</a:t>
            </a:r>
            <a:endParaRPr lang="fr-BE" sz="1400" dirty="0">
              <a:solidFill>
                <a:schemeClr val="bg1">
                  <a:lumMod val="75000"/>
                </a:schemeClr>
              </a:solidFill>
              <a:effectLst/>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400" dirty="0">
                <a:solidFill>
                  <a:schemeClr val="bg1">
                    <a:lumMod val="75000"/>
                  </a:schemeClr>
                </a:solidFill>
                <a:latin typeface="+mj-lt"/>
                <a:ea typeface="Calibri" panose="020F0502020204030204" pitchFamily="34" charset="0"/>
                <a:cs typeface="Times New Roman" panose="02020603050405020304" pitchFamily="18" charset="0"/>
              </a:rPr>
              <a:t>Critical infrastructure</a:t>
            </a:r>
          </a:p>
          <a:p>
            <a:pPr marL="342900" lvl="0" indent="-342900" algn="just">
              <a:buAutoNum type="arabicPeriod"/>
            </a:pPr>
            <a:r>
              <a:rPr lang="fr-BE" sz="1400" dirty="0">
                <a:solidFill>
                  <a:schemeClr val="bg1">
                    <a:lumMod val="75000"/>
                  </a:schemeClr>
                </a:solidFill>
                <a:effectLst/>
                <a:latin typeface="+mj-lt"/>
                <a:ea typeface="Calibri" panose="020F0502020204030204" pitchFamily="34" charset="0"/>
                <a:cs typeface="Times New Roman" panose="02020603050405020304" pitchFamily="18" charset="0"/>
              </a:rPr>
              <a:t>Education and </a:t>
            </a:r>
            <a:r>
              <a:rPr lang="fr-BE" sz="1400" dirty="0" err="1">
                <a:solidFill>
                  <a:schemeClr val="bg1">
                    <a:lumMod val="75000"/>
                  </a:schemeClr>
                </a:solidFill>
                <a:effectLst/>
                <a:latin typeface="+mj-lt"/>
                <a:ea typeface="Calibri" panose="020F0502020204030204" pitchFamily="34" charset="0"/>
                <a:cs typeface="Times New Roman" panose="02020603050405020304" pitchFamily="18" charset="0"/>
              </a:rPr>
              <a:t>vocational</a:t>
            </a:r>
            <a:r>
              <a:rPr lang="fr-BE" sz="1400" dirty="0">
                <a:solidFill>
                  <a:schemeClr val="bg1">
                    <a:lumMod val="75000"/>
                  </a:schemeClr>
                </a:solidFill>
                <a:effectLst/>
                <a:latin typeface="+mj-lt"/>
                <a:ea typeface="Calibri" panose="020F0502020204030204" pitchFamily="34" charset="0"/>
                <a:cs typeface="Times New Roman" panose="02020603050405020304" pitchFamily="18" charset="0"/>
              </a:rPr>
              <a:t> training</a:t>
            </a:r>
          </a:p>
          <a:p>
            <a:pPr marL="342900" lvl="0" indent="-342900" algn="just">
              <a:buAutoNum type="arabicPeriod"/>
            </a:pPr>
            <a:r>
              <a:rPr lang="fr-BE" sz="1400" dirty="0" err="1">
                <a:solidFill>
                  <a:schemeClr val="bg1">
                    <a:lumMod val="75000"/>
                  </a:schemeClr>
                </a:solidFill>
                <a:latin typeface="+mj-lt"/>
                <a:ea typeface="Calibri" panose="020F0502020204030204" pitchFamily="34" charset="0"/>
                <a:cs typeface="Times New Roman" panose="02020603050405020304" pitchFamily="18" charset="0"/>
              </a:rPr>
              <a:t>Employment</a:t>
            </a:r>
            <a:r>
              <a:rPr lang="fr-BE" sz="1400" dirty="0">
                <a:solidFill>
                  <a:schemeClr val="bg1">
                    <a:lumMod val="75000"/>
                  </a:schemeClr>
                </a:solidFill>
                <a:latin typeface="+mj-lt"/>
                <a:ea typeface="Calibri" panose="020F0502020204030204" pitchFamily="34" charset="0"/>
                <a:cs typeface="Times New Roman" panose="02020603050405020304" pitchFamily="18" charset="0"/>
              </a:rPr>
              <a:t>, </a:t>
            </a:r>
            <a:r>
              <a:rPr lang="fr-BE" sz="1400" dirty="0" err="1">
                <a:solidFill>
                  <a:schemeClr val="bg1">
                    <a:lumMod val="75000"/>
                  </a:schemeClr>
                </a:solidFill>
                <a:latin typeface="+mj-lt"/>
                <a:ea typeface="Calibri" panose="020F0502020204030204" pitchFamily="34" charset="0"/>
                <a:cs typeface="Times New Roman" panose="02020603050405020304" pitchFamily="18" charset="0"/>
              </a:rPr>
              <a:t>workers</a:t>
            </a:r>
            <a:r>
              <a:rPr lang="fr-BE" sz="1400" dirty="0">
                <a:solidFill>
                  <a:schemeClr val="bg1">
                    <a:lumMod val="75000"/>
                  </a:schemeClr>
                </a:solidFill>
                <a:latin typeface="+mj-lt"/>
                <a:ea typeface="Calibri" panose="020F0502020204030204" pitchFamily="34" charset="0"/>
                <a:cs typeface="Times New Roman" panose="02020603050405020304" pitchFamily="18" charset="0"/>
              </a:rPr>
              <a:t> management and </a:t>
            </a:r>
            <a:r>
              <a:rPr lang="fr-BE" sz="1400" dirty="0" err="1">
                <a:solidFill>
                  <a:schemeClr val="bg1">
                    <a:lumMod val="75000"/>
                  </a:schemeClr>
                </a:solidFill>
                <a:latin typeface="+mj-lt"/>
                <a:ea typeface="Calibri" panose="020F0502020204030204" pitchFamily="34" charset="0"/>
                <a:cs typeface="Times New Roman" panose="02020603050405020304" pitchFamily="18" charset="0"/>
              </a:rPr>
              <a:t>access</a:t>
            </a:r>
            <a:r>
              <a:rPr lang="fr-BE" sz="1400" dirty="0">
                <a:solidFill>
                  <a:schemeClr val="bg1">
                    <a:lumMod val="75000"/>
                  </a:schemeClr>
                </a:solidFill>
                <a:latin typeface="+mj-lt"/>
                <a:ea typeface="Calibri" panose="020F0502020204030204" pitchFamily="34" charset="0"/>
                <a:cs typeface="Times New Roman" panose="02020603050405020304" pitchFamily="18" charset="0"/>
              </a:rPr>
              <a:t> to self-</a:t>
            </a:r>
            <a:r>
              <a:rPr lang="fr-BE" sz="1400" dirty="0" err="1">
                <a:solidFill>
                  <a:schemeClr val="bg1">
                    <a:lumMod val="75000"/>
                  </a:schemeClr>
                </a:solidFill>
                <a:latin typeface="+mj-lt"/>
                <a:ea typeface="Calibri" panose="020F0502020204030204" pitchFamily="34" charset="0"/>
                <a:cs typeface="Times New Roman" panose="02020603050405020304" pitchFamily="18" charset="0"/>
              </a:rPr>
              <a:t>employment</a:t>
            </a:r>
            <a:endParaRPr lang="fr-BE" sz="1400" dirty="0">
              <a:solidFill>
                <a:schemeClr val="bg1">
                  <a:lumMod val="75000"/>
                </a:schemeClr>
              </a:solidFill>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400" dirty="0">
                <a:solidFill>
                  <a:schemeClr val="bg1">
                    <a:lumMod val="75000"/>
                  </a:schemeClr>
                </a:solidFill>
                <a:effectLst/>
                <a:latin typeface="+mj-lt"/>
                <a:ea typeface="Calibri" panose="020F0502020204030204" pitchFamily="34" charset="0"/>
                <a:cs typeface="Times New Roman" panose="02020603050405020304" pitchFamily="18" charset="0"/>
              </a:rPr>
              <a:t>Access to and </a:t>
            </a:r>
            <a:r>
              <a:rPr lang="fr-BE" sz="1400" dirty="0" err="1">
                <a:solidFill>
                  <a:schemeClr val="bg1">
                    <a:lumMod val="75000"/>
                  </a:schemeClr>
                </a:solidFill>
                <a:effectLst/>
                <a:latin typeface="+mj-lt"/>
                <a:ea typeface="Calibri" panose="020F0502020204030204" pitchFamily="34" charset="0"/>
                <a:cs typeface="Times New Roman" panose="02020603050405020304" pitchFamily="18" charset="0"/>
              </a:rPr>
              <a:t>enjoyment</a:t>
            </a:r>
            <a:r>
              <a:rPr lang="fr-BE" sz="1400" dirty="0">
                <a:solidFill>
                  <a:schemeClr val="bg1">
                    <a:lumMod val="75000"/>
                  </a:schemeClr>
                </a:solidFill>
                <a:effectLst/>
                <a:latin typeface="+mj-lt"/>
                <a:ea typeface="Calibri" panose="020F0502020204030204" pitchFamily="34" charset="0"/>
                <a:cs typeface="Times New Roman" panose="02020603050405020304" pitchFamily="18" charset="0"/>
              </a:rPr>
              <a:t> of essential </a:t>
            </a:r>
            <a:r>
              <a:rPr lang="fr-BE" sz="1400" dirty="0" err="1">
                <a:solidFill>
                  <a:schemeClr val="bg1">
                    <a:lumMod val="75000"/>
                  </a:schemeClr>
                </a:solidFill>
                <a:effectLst/>
                <a:latin typeface="+mj-lt"/>
                <a:ea typeface="Calibri" panose="020F0502020204030204" pitchFamily="34" charset="0"/>
                <a:cs typeface="Times New Roman" panose="02020603050405020304" pitchFamily="18" charset="0"/>
              </a:rPr>
              <a:t>private</a:t>
            </a:r>
            <a:r>
              <a:rPr lang="fr-BE" sz="1400" dirty="0">
                <a:solidFill>
                  <a:schemeClr val="bg1">
                    <a:lumMod val="75000"/>
                  </a:schemeClr>
                </a:solidFill>
                <a:effectLst/>
                <a:latin typeface="+mj-lt"/>
                <a:ea typeface="Calibri" panose="020F0502020204030204" pitchFamily="34" charset="0"/>
                <a:cs typeface="Times New Roman" panose="02020603050405020304" pitchFamily="18" charset="0"/>
              </a:rPr>
              <a:t> services and public services and </a:t>
            </a:r>
            <a:r>
              <a:rPr lang="fr-BE" sz="1400" dirty="0" err="1">
                <a:solidFill>
                  <a:schemeClr val="bg1">
                    <a:lumMod val="75000"/>
                  </a:schemeClr>
                </a:solidFill>
                <a:effectLst/>
                <a:latin typeface="+mj-lt"/>
                <a:ea typeface="Calibri" panose="020F0502020204030204" pitchFamily="34" charset="0"/>
                <a:cs typeface="Times New Roman" panose="02020603050405020304" pitchFamily="18" charset="0"/>
              </a:rPr>
              <a:t>benefits</a:t>
            </a:r>
            <a:endParaRPr lang="fr-BE" sz="1400" dirty="0">
              <a:solidFill>
                <a:schemeClr val="bg1">
                  <a:lumMod val="75000"/>
                </a:schemeClr>
              </a:solidFill>
              <a:effectLst/>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a:latin typeface="+mj-lt"/>
                <a:ea typeface="Calibri" panose="020F0502020204030204" pitchFamily="34" charset="0"/>
                <a:cs typeface="Times New Roman" panose="02020603050405020304" pitchFamily="18" charset="0"/>
              </a:rPr>
              <a:t>Law </a:t>
            </a:r>
            <a:r>
              <a:rPr lang="fr-BE" sz="1600" dirty="0" err="1">
                <a:latin typeface="+mj-lt"/>
                <a:ea typeface="Calibri" panose="020F0502020204030204" pitchFamily="34" charset="0"/>
                <a:cs typeface="Times New Roman" panose="02020603050405020304" pitchFamily="18" charset="0"/>
              </a:rPr>
              <a:t>enforcement</a:t>
            </a:r>
            <a:endParaRPr lang="fr-BE" sz="1600" dirty="0">
              <a:latin typeface="+mj-lt"/>
              <a:ea typeface="Calibri" panose="020F0502020204030204" pitchFamily="34" charset="0"/>
              <a:cs typeface="Times New Roman" panose="02020603050405020304" pitchFamily="18" charset="0"/>
            </a:endParaRPr>
          </a:p>
          <a:p>
            <a:pPr marL="800100" lvl="1" indent="-342900" algn="just">
              <a:buAutoNum type="alphaLcPeriod"/>
            </a:pPr>
            <a:r>
              <a:rPr lang="fr-BE" sz="1600" dirty="0" err="1">
                <a:latin typeface="+mj-lt"/>
                <a:ea typeface="Calibri" panose="020F0502020204030204" pitchFamily="34" charset="0"/>
                <a:cs typeface="Times New Roman" panose="02020603050405020304" pitchFamily="18" charset="0"/>
              </a:rPr>
              <a:t>Assess</a:t>
            </a:r>
            <a:r>
              <a:rPr lang="fr-BE" sz="1600" dirty="0">
                <a:latin typeface="+mj-lt"/>
                <a:ea typeface="Calibri" panose="020F0502020204030204" pitchFamily="34" charset="0"/>
                <a:cs typeface="Times New Roman" panose="02020603050405020304" pitchFamily="18" charset="0"/>
              </a:rPr>
              <a:t> a </a:t>
            </a:r>
            <a:r>
              <a:rPr lang="fr-BE" sz="1600" dirty="0" err="1">
                <a:latin typeface="+mj-lt"/>
                <a:ea typeface="Calibri" panose="020F0502020204030204" pitchFamily="34" charset="0"/>
                <a:cs typeface="Times New Roman" panose="02020603050405020304" pitchFamily="18" charset="0"/>
              </a:rPr>
              <a:t>person’s</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risk</a:t>
            </a:r>
            <a:r>
              <a:rPr lang="fr-BE" sz="1600" dirty="0">
                <a:latin typeface="+mj-lt"/>
                <a:ea typeface="Calibri" panose="020F0502020204030204" pitchFamily="34" charset="0"/>
                <a:cs typeface="Times New Roman" panose="02020603050405020304" pitchFamily="18" charset="0"/>
              </a:rPr>
              <a:t> of </a:t>
            </a:r>
            <a:r>
              <a:rPr lang="fr-BE" sz="1600" dirty="0" err="1">
                <a:latin typeface="+mj-lt"/>
                <a:ea typeface="Calibri" panose="020F0502020204030204" pitchFamily="34" charset="0"/>
                <a:cs typeface="Times New Roman" panose="02020603050405020304" pitchFamily="18" charset="0"/>
              </a:rPr>
              <a:t>becoming</a:t>
            </a:r>
            <a:r>
              <a:rPr lang="fr-BE" sz="1600" dirty="0">
                <a:latin typeface="+mj-lt"/>
                <a:ea typeface="Calibri" panose="020F0502020204030204" pitchFamily="34" charset="0"/>
                <a:cs typeface="Times New Roman" panose="02020603050405020304" pitchFamily="18" charset="0"/>
              </a:rPr>
              <a:t> the </a:t>
            </a:r>
            <a:r>
              <a:rPr lang="fr-BE" sz="1600" dirty="0" err="1">
                <a:latin typeface="+mj-lt"/>
                <a:ea typeface="Calibri" panose="020F0502020204030204" pitchFamily="34" charset="0"/>
                <a:cs typeface="Times New Roman" panose="02020603050405020304" pitchFamily="18" charset="0"/>
              </a:rPr>
              <a:t>victim</a:t>
            </a:r>
            <a:r>
              <a:rPr lang="fr-BE" sz="1600" dirty="0">
                <a:latin typeface="+mj-lt"/>
                <a:ea typeface="Calibri" panose="020F0502020204030204" pitchFamily="34" charset="0"/>
                <a:cs typeface="Times New Roman" panose="02020603050405020304" pitchFamily="18" charset="0"/>
              </a:rPr>
              <a:t> of a </a:t>
            </a:r>
            <a:r>
              <a:rPr lang="fr-BE" sz="1600" dirty="0" err="1">
                <a:latin typeface="+mj-lt"/>
                <a:ea typeface="Calibri" panose="020F0502020204030204" pitchFamily="34" charset="0"/>
                <a:cs typeface="Times New Roman" panose="02020603050405020304" pitchFamily="18" charset="0"/>
              </a:rPr>
              <a:t>criminal</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offence</a:t>
            </a:r>
            <a:endParaRPr lang="fr-BE" sz="1600" dirty="0">
              <a:latin typeface="+mj-lt"/>
              <a:ea typeface="Calibri" panose="020F0502020204030204" pitchFamily="34" charset="0"/>
              <a:cs typeface="Times New Roman" panose="02020603050405020304" pitchFamily="18" charset="0"/>
            </a:endParaRPr>
          </a:p>
          <a:p>
            <a:pPr marL="800100" lvl="1" indent="-342900" algn="just">
              <a:buAutoNum type="alphaLcPeriod"/>
            </a:pPr>
            <a:r>
              <a:rPr lang="fr-BE" sz="1600" dirty="0" err="1">
                <a:latin typeface="+mj-lt"/>
                <a:ea typeface="Calibri" panose="020F0502020204030204" pitchFamily="34" charset="0"/>
                <a:cs typeface="Times New Roman" panose="02020603050405020304" pitchFamily="18" charset="0"/>
              </a:rPr>
              <a:t>Systems</a:t>
            </a:r>
            <a:r>
              <a:rPr lang="fr-BE" sz="1600" dirty="0">
                <a:latin typeface="+mj-lt"/>
                <a:ea typeface="Calibri" panose="020F0502020204030204" pitchFamily="34" charset="0"/>
                <a:cs typeface="Times New Roman" panose="02020603050405020304" pitchFamily="18" charset="0"/>
              </a:rPr>
              <a:t> to </a:t>
            </a:r>
            <a:r>
              <a:rPr lang="fr-BE" sz="1600" dirty="0" err="1">
                <a:latin typeface="+mj-lt"/>
                <a:ea typeface="Calibri" panose="020F0502020204030204" pitchFamily="34" charset="0"/>
                <a:cs typeface="Times New Roman" panose="02020603050405020304" pitchFamily="18" charset="0"/>
              </a:rPr>
              <a:t>be</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used</a:t>
            </a:r>
            <a:r>
              <a:rPr lang="fr-BE" sz="1600" dirty="0">
                <a:latin typeface="+mj-lt"/>
                <a:ea typeface="Calibri" panose="020F0502020204030204" pitchFamily="34" charset="0"/>
                <a:cs typeface="Times New Roman" panose="02020603050405020304" pitchFamily="18" charset="0"/>
              </a:rPr>
              <a:t> as </a:t>
            </a:r>
            <a:r>
              <a:rPr lang="fr-BE" sz="1600" dirty="0" err="1">
                <a:latin typeface="+mj-lt"/>
                <a:ea typeface="Calibri" panose="020F0502020204030204" pitchFamily="34" charset="0"/>
                <a:cs typeface="Times New Roman" panose="02020603050405020304" pitchFamily="18" charset="0"/>
              </a:rPr>
              <a:t>polygraphs</a:t>
            </a:r>
            <a:endParaRPr lang="fr-BE" sz="1600" dirty="0">
              <a:latin typeface="+mj-lt"/>
              <a:ea typeface="Calibri" panose="020F0502020204030204" pitchFamily="34" charset="0"/>
              <a:cs typeface="Times New Roman" panose="02020603050405020304" pitchFamily="18" charset="0"/>
            </a:endParaRPr>
          </a:p>
          <a:p>
            <a:pPr marL="800100" lvl="1" indent="-342900" algn="just">
              <a:buAutoNum type="alphaLcPeriod"/>
            </a:pPr>
            <a:r>
              <a:rPr lang="en-US" sz="1600" dirty="0">
                <a:latin typeface="+mj-lt"/>
                <a:ea typeface="Calibri" panose="020F0502020204030204" pitchFamily="34" charset="0"/>
                <a:cs typeface="Times New Roman" panose="02020603050405020304" pitchFamily="18" charset="0"/>
              </a:rPr>
              <a:t>Evaluate the reliability of evidence in the course of the investigation or prosecution of criminal offences</a:t>
            </a:r>
          </a:p>
          <a:p>
            <a:pPr marL="800100" lvl="1" indent="-342900" algn="just">
              <a:buAutoNum type="alphaLcPeriod"/>
            </a:pPr>
            <a:r>
              <a:rPr lang="en-US" sz="1600" dirty="0">
                <a:latin typeface="+mj-lt"/>
                <a:ea typeface="Calibri" panose="020F0502020204030204" pitchFamily="34" charset="0"/>
                <a:cs typeface="Times New Roman" panose="02020603050405020304" pitchFamily="18" charset="0"/>
              </a:rPr>
              <a:t>Assessing the likelihood of a natural person of offending or re-offending  or to assess personality traits and characteristics or past criminal </a:t>
            </a:r>
            <a:r>
              <a:rPr lang="en-US" sz="1600" dirty="0" err="1">
                <a:latin typeface="+mj-lt"/>
                <a:ea typeface="Calibri" panose="020F0502020204030204" pitchFamily="34" charset="0"/>
                <a:cs typeface="Times New Roman" panose="02020603050405020304" pitchFamily="18" charset="0"/>
              </a:rPr>
              <a:t>behaviour</a:t>
            </a:r>
            <a:r>
              <a:rPr lang="en-US" sz="1600" dirty="0">
                <a:latin typeface="+mj-lt"/>
                <a:ea typeface="Calibri" panose="020F0502020204030204" pitchFamily="34" charset="0"/>
                <a:cs typeface="Times New Roman" panose="02020603050405020304" pitchFamily="18" charset="0"/>
              </a:rPr>
              <a:t> of natural persons or groups</a:t>
            </a:r>
          </a:p>
          <a:p>
            <a:pPr marL="800100" lvl="1" indent="-342900" algn="just">
              <a:buAutoNum type="alphaLcPeriod"/>
            </a:pPr>
            <a:r>
              <a:rPr lang="en-US" sz="1600" dirty="0">
                <a:latin typeface="+mj-lt"/>
                <a:ea typeface="Calibri" panose="020F0502020204030204" pitchFamily="34" charset="0"/>
                <a:cs typeface="Times New Roman" panose="02020603050405020304" pitchFamily="18" charset="0"/>
              </a:rPr>
              <a:t>Profiling natural persons in the course of the detection, investigation or prosecution of criminal offences</a:t>
            </a:r>
            <a:endParaRPr lang="fr-BE" sz="16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4559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a:solidFill>
                  <a:schemeClr val="accent3"/>
                </a:solidFill>
                <a:latin typeface="Verdana" panose="020B0604030504040204" pitchFamily="34" charset="0"/>
                <a:ea typeface="Verdana" panose="020B0604030504040204" pitchFamily="34" charset="0"/>
              </a:rPr>
              <a:t>High-</a:t>
            </a:r>
            <a:r>
              <a:rPr lang="fr-FR" sz="4000" b="1" dirty="0" err="1">
                <a:solidFill>
                  <a:schemeClr val="accent3"/>
                </a:solidFill>
                <a:latin typeface="Verdana" panose="020B0604030504040204" pitchFamily="34" charset="0"/>
                <a:ea typeface="Verdana" panose="020B0604030504040204" pitchFamily="34" charset="0"/>
              </a:rPr>
              <a:t>risk</a:t>
            </a:r>
            <a:r>
              <a:rPr lang="fr-FR" sz="4000" b="1" dirty="0">
                <a:solidFill>
                  <a:schemeClr val="accent3"/>
                </a:solidFill>
                <a:latin typeface="Verdana" panose="020B0604030504040204" pitchFamily="34" charset="0"/>
                <a:ea typeface="Verdana" panose="020B0604030504040204" pitchFamily="34" charset="0"/>
              </a:rPr>
              <a:t> AI </a:t>
            </a:r>
            <a:r>
              <a:rPr lang="fr-FR" sz="4000" b="1" dirty="0" err="1">
                <a:solidFill>
                  <a:schemeClr val="accent3"/>
                </a:solidFill>
                <a:latin typeface="Verdana" panose="020B0604030504040204" pitchFamily="34" charset="0"/>
                <a:ea typeface="Verdana" panose="020B0604030504040204" pitchFamily="34" charset="0"/>
              </a:rPr>
              <a:t>systems</a:t>
            </a:r>
            <a:r>
              <a:rPr lang="fr-FR" sz="4000" dirty="0">
                <a:latin typeface="Verdana" panose="020B0604030504040204" pitchFamily="34" charset="0"/>
                <a:ea typeface="Verdana" panose="020B0604030504040204" pitchFamily="34" charset="0"/>
              </a:rPr>
              <a:t>:</a:t>
            </a:r>
          </a:p>
          <a:p>
            <a:pPr algn="r"/>
            <a:r>
              <a:rPr lang="fr-FR" sz="4000" i="1" dirty="0">
                <a:latin typeface="Verdana" panose="020B0604030504040204" pitchFamily="34" charset="0"/>
                <a:ea typeface="Verdana" panose="020B0604030504040204" pitchFamily="34" charset="0"/>
              </a:rPr>
              <a:t>List of High-</a:t>
            </a:r>
            <a:r>
              <a:rPr lang="fr-FR" sz="4000" i="1" dirty="0" err="1">
                <a:latin typeface="Verdana" panose="020B0604030504040204" pitchFamily="34" charset="0"/>
                <a:ea typeface="Verdana" panose="020B0604030504040204" pitchFamily="34" charset="0"/>
              </a:rPr>
              <a:t>risk</a:t>
            </a:r>
            <a:r>
              <a:rPr lang="fr-FR" sz="4000" i="1" dirty="0">
                <a:latin typeface="Verdana" panose="020B0604030504040204" pitchFamily="34" charset="0"/>
                <a:ea typeface="Verdana" panose="020B0604030504040204" pitchFamily="34" charset="0"/>
              </a:rPr>
              <a:t> AI </a:t>
            </a:r>
            <a:r>
              <a:rPr lang="fr-FR" sz="4000" i="1" dirty="0" err="1">
                <a:latin typeface="Verdana" panose="020B0604030504040204" pitchFamily="34" charset="0"/>
                <a:ea typeface="Verdana" panose="020B0604030504040204" pitchFamily="34" charset="0"/>
              </a:rPr>
              <a:t>systems</a:t>
            </a:r>
            <a:endParaRPr lang="fr-FR" sz="4000" i="1" dirty="0">
              <a:latin typeface="Verdana" panose="020B0604030504040204" pitchFamily="34" charset="0"/>
              <a:ea typeface="Verdana" panose="020B0604030504040204" pitchFamily="34" charset="0"/>
            </a:endParaRPr>
          </a:p>
        </p:txBody>
      </p:sp>
      <p:sp>
        <p:nvSpPr>
          <p:cNvPr id="3" name="ZoneTexte 2">
            <a:extLst>
              <a:ext uri="{FF2B5EF4-FFF2-40B4-BE49-F238E27FC236}">
                <a16:creationId xmlns:a16="http://schemas.microsoft.com/office/drawing/2014/main" id="{C732F05E-E47C-5B4E-F9CC-04C0EAB8AB74}"/>
              </a:ext>
            </a:extLst>
          </p:cNvPr>
          <p:cNvSpPr txBox="1"/>
          <p:nvPr/>
        </p:nvSpPr>
        <p:spPr>
          <a:xfrm>
            <a:off x="297526" y="1373740"/>
            <a:ext cx="6741903" cy="3046988"/>
          </a:xfrm>
          <a:prstGeom prst="rect">
            <a:avLst/>
          </a:prstGeom>
          <a:noFill/>
        </p:spPr>
        <p:txBody>
          <a:bodyPr wrap="square" rtlCol="0">
            <a:spAutoFit/>
          </a:bodyPr>
          <a:lstStyle/>
          <a:p>
            <a:pPr marL="342900" lvl="0" indent="-342900" algn="just">
              <a:buAutoNum type="arabicPeriod"/>
            </a:pPr>
            <a:r>
              <a:rPr lang="en-US" sz="1600" dirty="0">
                <a:effectLst/>
                <a:latin typeface="+mj-lt"/>
                <a:ea typeface="Calibri" panose="020F0502020204030204" pitchFamily="34" charset="0"/>
                <a:cs typeface="Times New Roman" panose="02020603050405020304" pitchFamily="18" charset="0"/>
              </a:rPr>
              <a:t>Biometrics</a:t>
            </a: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a:latin typeface="+mj-lt"/>
                <a:ea typeface="Calibri" panose="020F0502020204030204" pitchFamily="34" charset="0"/>
                <a:cs typeface="Times New Roman" panose="02020603050405020304" pitchFamily="18" charset="0"/>
              </a:rPr>
              <a:t>Critical infrastructure</a:t>
            </a:r>
          </a:p>
          <a:p>
            <a:pPr marL="342900" lvl="0" indent="-342900" algn="just">
              <a:buAutoNum type="arabicPeriod"/>
            </a:pPr>
            <a:r>
              <a:rPr lang="fr-BE" sz="1600" dirty="0">
                <a:effectLst/>
                <a:latin typeface="+mj-lt"/>
                <a:ea typeface="Calibri" panose="020F0502020204030204" pitchFamily="34" charset="0"/>
                <a:cs typeface="Times New Roman" panose="02020603050405020304" pitchFamily="18" charset="0"/>
              </a:rPr>
              <a:t>Education and </a:t>
            </a:r>
            <a:r>
              <a:rPr lang="fr-BE" sz="1600" dirty="0" err="1">
                <a:effectLst/>
                <a:latin typeface="+mj-lt"/>
                <a:ea typeface="Calibri" panose="020F0502020204030204" pitchFamily="34" charset="0"/>
                <a:cs typeface="Times New Roman" panose="02020603050405020304" pitchFamily="18" charset="0"/>
              </a:rPr>
              <a:t>vocational</a:t>
            </a:r>
            <a:r>
              <a:rPr lang="fr-BE" sz="1600" dirty="0">
                <a:effectLst/>
                <a:latin typeface="+mj-lt"/>
                <a:ea typeface="Calibri" panose="020F0502020204030204" pitchFamily="34" charset="0"/>
                <a:cs typeface="Times New Roman" panose="02020603050405020304" pitchFamily="18" charset="0"/>
              </a:rPr>
              <a:t> training</a:t>
            </a:r>
          </a:p>
          <a:p>
            <a:pPr marL="342900" lvl="0" indent="-342900" algn="just">
              <a:buAutoNum type="arabicPeriod"/>
            </a:pPr>
            <a:r>
              <a:rPr lang="fr-BE" sz="1600" dirty="0" err="1">
                <a:latin typeface="+mj-lt"/>
                <a:ea typeface="Calibri" panose="020F0502020204030204" pitchFamily="34" charset="0"/>
                <a:cs typeface="Times New Roman" panose="02020603050405020304" pitchFamily="18" charset="0"/>
              </a:rPr>
              <a:t>Employment</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workers</a:t>
            </a:r>
            <a:r>
              <a:rPr lang="fr-BE" sz="1600" dirty="0">
                <a:latin typeface="+mj-lt"/>
                <a:ea typeface="Calibri" panose="020F0502020204030204" pitchFamily="34" charset="0"/>
                <a:cs typeface="Times New Roman" panose="02020603050405020304" pitchFamily="18" charset="0"/>
              </a:rPr>
              <a:t> management and </a:t>
            </a:r>
            <a:r>
              <a:rPr lang="fr-BE" sz="1600" dirty="0" err="1">
                <a:latin typeface="+mj-lt"/>
                <a:ea typeface="Calibri" panose="020F0502020204030204" pitchFamily="34" charset="0"/>
                <a:cs typeface="Times New Roman" panose="02020603050405020304" pitchFamily="18" charset="0"/>
              </a:rPr>
              <a:t>access</a:t>
            </a:r>
            <a:r>
              <a:rPr lang="fr-BE" sz="1600" dirty="0">
                <a:latin typeface="+mj-lt"/>
                <a:ea typeface="Calibri" panose="020F0502020204030204" pitchFamily="34" charset="0"/>
                <a:cs typeface="Times New Roman" panose="02020603050405020304" pitchFamily="18" charset="0"/>
              </a:rPr>
              <a:t> to self-</a:t>
            </a:r>
            <a:r>
              <a:rPr lang="fr-BE" sz="1600" dirty="0" err="1">
                <a:latin typeface="+mj-lt"/>
                <a:ea typeface="Calibri" panose="020F0502020204030204" pitchFamily="34" charset="0"/>
                <a:cs typeface="Times New Roman" panose="02020603050405020304" pitchFamily="18" charset="0"/>
              </a:rPr>
              <a:t>employment</a:t>
            </a:r>
            <a:endParaRPr lang="fr-BE" sz="1600" dirty="0">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a:effectLst/>
                <a:latin typeface="+mj-lt"/>
                <a:ea typeface="Calibri" panose="020F0502020204030204" pitchFamily="34" charset="0"/>
                <a:cs typeface="Times New Roman" panose="02020603050405020304" pitchFamily="18" charset="0"/>
              </a:rPr>
              <a:t>Access to and </a:t>
            </a:r>
            <a:r>
              <a:rPr lang="fr-BE" sz="1600" dirty="0" err="1">
                <a:effectLst/>
                <a:latin typeface="+mj-lt"/>
                <a:ea typeface="Calibri" panose="020F0502020204030204" pitchFamily="34" charset="0"/>
                <a:cs typeface="Times New Roman" panose="02020603050405020304" pitchFamily="18" charset="0"/>
              </a:rPr>
              <a:t>enjoyment</a:t>
            </a:r>
            <a:r>
              <a:rPr lang="fr-BE" sz="1600" dirty="0">
                <a:effectLst/>
                <a:latin typeface="+mj-lt"/>
                <a:ea typeface="Calibri" panose="020F0502020204030204" pitchFamily="34" charset="0"/>
                <a:cs typeface="Times New Roman" panose="02020603050405020304" pitchFamily="18" charset="0"/>
              </a:rPr>
              <a:t> of essential </a:t>
            </a:r>
            <a:r>
              <a:rPr lang="fr-BE" sz="1600" dirty="0" err="1">
                <a:effectLst/>
                <a:latin typeface="+mj-lt"/>
                <a:ea typeface="Calibri" panose="020F0502020204030204" pitchFamily="34" charset="0"/>
                <a:cs typeface="Times New Roman" panose="02020603050405020304" pitchFamily="18" charset="0"/>
              </a:rPr>
              <a:t>private</a:t>
            </a:r>
            <a:r>
              <a:rPr lang="fr-BE" sz="1600" dirty="0">
                <a:effectLst/>
                <a:latin typeface="+mj-lt"/>
                <a:ea typeface="Calibri" panose="020F0502020204030204" pitchFamily="34" charset="0"/>
                <a:cs typeface="Times New Roman" panose="02020603050405020304" pitchFamily="18" charset="0"/>
              </a:rPr>
              <a:t> services and public services and </a:t>
            </a:r>
            <a:r>
              <a:rPr lang="fr-BE" sz="1600" dirty="0" err="1">
                <a:effectLst/>
                <a:latin typeface="+mj-lt"/>
                <a:ea typeface="Calibri" panose="020F0502020204030204" pitchFamily="34" charset="0"/>
                <a:cs typeface="Times New Roman" panose="02020603050405020304" pitchFamily="18" charset="0"/>
              </a:rPr>
              <a:t>benefits</a:t>
            </a: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a:latin typeface="+mj-lt"/>
                <a:ea typeface="Calibri" panose="020F0502020204030204" pitchFamily="34" charset="0"/>
                <a:cs typeface="Times New Roman" panose="02020603050405020304" pitchFamily="18" charset="0"/>
              </a:rPr>
              <a:t>Law </a:t>
            </a:r>
            <a:r>
              <a:rPr lang="fr-BE" sz="1600" dirty="0" err="1">
                <a:latin typeface="+mj-lt"/>
                <a:ea typeface="Calibri" panose="020F0502020204030204" pitchFamily="34" charset="0"/>
                <a:cs typeface="Times New Roman" panose="02020603050405020304" pitchFamily="18" charset="0"/>
              </a:rPr>
              <a:t>enforcement</a:t>
            </a:r>
            <a:endParaRPr lang="fr-BE" sz="1600" dirty="0">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a:effectLst/>
                <a:latin typeface="+mj-lt"/>
                <a:ea typeface="Calibri" panose="020F0502020204030204" pitchFamily="34" charset="0"/>
                <a:cs typeface="Times New Roman" panose="02020603050405020304" pitchFamily="18" charset="0"/>
              </a:rPr>
              <a:t>Migration, </a:t>
            </a:r>
            <a:r>
              <a:rPr lang="fr-BE" sz="1600" dirty="0" err="1">
                <a:effectLst/>
                <a:latin typeface="+mj-lt"/>
                <a:ea typeface="Calibri" panose="020F0502020204030204" pitchFamily="34" charset="0"/>
                <a:cs typeface="Times New Roman" panose="02020603050405020304" pitchFamily="18" charset="0"/>
              </a:rPr>
              <a:t>asylum</a:t>
            </a:r>
            <a:r>
              <a:rPr lang="fr-BE" sz="1600" dirty="0">
                <a:effectLst/>
                <a:latin typeface="+mj-lt"/>
                <a:ea typeface="Calibri" panose="020F0502020204030204" pitchFamily="34" charset="0"/>
                <a:cs typeface="Times New Roman" panose="02020603050405020304" pitchFamily="18" charset="0"/>
              </a:rPr>
              <a:t> and border control management</a:t>
            </a:r>
          </a:p>
          <a:p>
            <a:pPr marL="342900" lvl="0" indent="-342900" algn="just">
              <a:buAutoNum type="arabicPeriod"/>
            </a:pPr>
            <a:r>
              <a:rPr lang="fr-BE" sz="1600" dirty="0">
                <a:latin typeface="+mj-lt"/>
                <a:ea typeface="Calibri" panose="020F0502020204030204" pitchFamily="34" charset="0"/>
                <a:cs typeface="Times New Roman" panose="02020603050405020304" pitchFamily="18" charset="0"/>
              </a:rPr>
              <a:t>Administration of justice and </a:t>
            </a:r>
            <a:r>
              <a:rPr lang="fr-BE" sz="1600" dirty="0" err="1">
                <a:latin typeface="+mj-lt"/>
                <a:ea typeface="Calibri" panose="020F0502020204030204" pitchFamily="34" charset="0"/>
                <a:cs typeface="Times New Roman" panose="02020603050405020304" pitchFamily="18" charset="0"/>
              </a:rPr>
              <a:t>democratic</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processes</a:t>
            </a: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a:effectLst/>
                <a:latin typeface="+mj-lt"/>
                <a:ea typeface="Calibri" panose="020F0502020204030204" pitchFamily="34" charset="0"/>
                <a:cs typeface="Times New Roman" panose="02020603050405020304" pitchFamily="18" charset="0"/>
              </a:rPr>
              <a:t>AI </a:t>
            </a:r>
            <a:r>
              <a:rPr lang="fr-BE" sz="1600" dirty="0" err="1">
                <a:effectLst/>
                <a:latin typeface="+mj-lt"/>
                <a:ea typeface="Calibri" panose="020F0502020204030204" pitchFamily="34" charset="0"/>
                <a:cs typeface="Times New Roman" panose="02020603050405020304" pitchFamily="18" charset="0"/>
              </a:rPr>
              <a:t>used</a:t>
            </a:r>
            <a:r>
              <a:rPr lang="fr-BE" sz="1600" dirty="0">
                <a:effectLst/>
                <a:latin typeface="+mj-lt"/>
                <a:ea typeface="Calibri" panose="020F0502020204030204" pitchFamily="34" charset="0"/>
                <a:cs typeface="Times New Roman" panose="02020603050405020304" pitchFamily="18" charset="0"/>
              </a:rPr>
              <a:t> as </a:t>
            </a:r>
            <a:r>
              <a:rPr lang="fr-BE" sz="1600" dirty="0" err="1">
                <a:effectLst/>
                <a:latin typeface="+mj-lt"/>
                <a:ea typeface="Calibri" panose="020F0502020204030204" pitchFamily="34" charset="0"/>
                <a:cs typeface="Times New Roman" panose="02020603050405020304" pitchFamily="18" charset="0"/>
              </a:rPr>
              <a:t>safety</a:t>
            </a:r>
            <a:r>
              <a:rPr lang="fr-BE" sz="1600" dirty="0">
                <a:effectLst/>
                <a:latin typeface="+mj-lt"/>
                <a:ea typeface="Calibri" panose="020F0502020204030204" pitchFamily="34" charset="0"/>
                <a:cs typeface="Times New Roman" panose="02020603050405020304" pitchFamily="18" charset="0"/>
              </a:rPr>
              <a:t> component of certain </a:t>
            </a:r>
            <a:r>
              <a:rPr lang="fr-BE" sz="1600" dirty="0" err="1">
                <a:effectLst/>
                <a:latin typeface="+mj-lt"/>
                <a:ea typeface="Calibri" panose="020F0502020204030204" pitchFamily="34" charset="0"/>
                <a:cs typeface="Times New Roman" panose="02020603050405020304" pitchFamily="18" charset="0"/>
              </a:rPr>
              <a:t>products</a:t>
            </a:r>
            <a:r>
              <a:rPr lang="fr-BE" sz="1600" dirty="0">
                <a:effectLst/>
                <a:latin typeface="+mj-lt"/>
                <a:ea typeface="Calibri" panose="020F0502020204030204" pitchFamily="34" charset="0"/>
                <a:cs typeface="Times New Roman" panose="02020603050405020304" pitchFamily="18" charset="0"/>
              </a:rPr>
              <a:t> (incl. </a:t>
            </a:r>
            <a:r>
              <a:rPr lang="fr-BE" sz="1600" dirty="0" err="1">
                <a:latin typeface="+mj-lt"/>
                <a:ea typeface="Calibri" panose="020F0502020204030204" pitchFamily="34" charset="0"/>
                <a:cs typeface="Times New Roman" panose="02020603050405020304" pitchFamily="18" charset="0"/>
              </a:rPr>
              <a:t>p</a:t>
            </a:r>
            <a:r>
              <a:rPr lang="fr-BE" sz="1600" dirty="0" err="1">
                <a:effectLst/>
                <a:latin typeface="+mj-lt"/>
                <a:ea typeface="Calibri" panose="020F0502020204030204" pitchFamily="34" charset="0"/>
                <a:cs typeface="Times New Roman" panose="02020603050405020304" pitchFamily="18" charset="0"/>
              </a:rPr>
              <a:t>ersonal</a:t>
            </a:r>
            <a:r>
              <a:rPr lang="fr-BE" sz="1600" dirty="0">
                <a:effectLst/>
                <a:latin typeface="+mj-lt"/>
                <a:ea typeface="Calibri" panose="020F0502020204030204" pitchFamily="34" charset="0"/>
                <a:cs typeface="Times New Roman" panose="02020603050405020304" pitchFamily="18" charset="0"/>
              </a:rPr>
              <a:t> protective </a:t>
            </a:r>
            <a:r>
              <a:rPr lang="fr-BE" sz="1600" dirty="0" err="1">
                <a:effectLst/>
                <a:latin typeface="+mj-lt"/>
                <a:ea typeface="Calibri" panose="020F0502020204030204" pitchFamily="34" charset="0"/>
                <a:cs typeface="Times New Roman" panose="02020603050405020304" pitchFamily="18" charset="0"/>
              </a:rPr>
              <a:t>equipment</a:t>
            </a:r>
            <a:r>
              <a:rPr lang="fr-BE" sz="1600" dirty="0">
                <a:effectLst/>
                <a:latin typeface="+mj-lt"/>
                <a:ea typeface="Calibri" panose="020F0502020204030204" pitchFamily="34" charset="0"/>
                <a:cs typeface="Times New Roman" panose="02020603050405020304" pitchFamily="18" charset="0"/>
              </a:rPr>
              <a:t> &amp; </a:t>
            </a:r>
            <a:r>
              <a:rPr lang="fr-BE" sz="1600" dirty="0" err="1">
                <a:effectLst/>
                <a:latin typeface="+mj-lt"/>
                <a:ea typeface="Calibri" panose="020F0502020204030204" pitchFamily="34" charset="0"/>
                <a:cs typeface="Times New Roman" panose="02020603050405020304" pitchFamily="18" charset="0"/>
              </a:rPr>
              <a:t>medical</a:t>
            </a:r>
            <a:r>
              <a:rPr lang="fr-BE" sz="1600" dirty="0">
                <a:effectLst/>
                <a:latin typeface="+mj-lt"/>
                <a:ea typeface="Calibri" panose="020F0502020204030204" pitchFamily="34" charset="0"/>
                <a:cs typeface="Times New Roman" panose="02020603050405020304" pitchFamily="18" charset="0"/>
              </a:rPr>
              <a:t> </a:t>
            </a:r>
            <a:r>
              <a:rPr lang="fr-BE" sz="1600" dirty="0" err="1">
                <a:effectLst/>
                <a:latin typeface="+mj-lt"/>
                <a:ea typeface="Calibri" panose="020F0502020204030204" pitchFamily="34" charset="0"/>
                <a:cs typeface="Times New Roman" panose="02020603050405020304" pitchFamily="18" charset="0"/>
              </a:rPr>
              <a:t>devices</a:t>
            </a:r>
            <a:r>
              <a:rPr lang="fr-BE" sz="1600" dirty="0">
                <a:latin typeface="+mj-lt"/>
                <a:ea typeface="Calibri" panose="020F0502020204030204" pitchFamily="34" charset="0"/>
                <a:cs typeface="Times New Roman" panose="02020603050405020304" pitchFamily="18" charset="0"/>
              </a:rPr>
              <a:t>)</a:t>
            </a:r>
            <a:endParaRPr lang="en-BE" sz="1600" dirty="0">
              <a:effectLst/>
              <a:latin typeface="+mj-lt"/>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8473A06E-9653-6C41-1BC6-59920E9C43AB}"/>
              </a:ext>
            </a:extLst>
          </p:cNvPr>
          <p:cNvSpPr txBox="1"/>
          <p:nvPr/>
        </p:nvSpPr>
        <p:spPr>
          <a:xfrm rot="20190687">
            <a:off x="540218" y="2692867"/>
            <a:ext cx="6052457" cy="461665"/>
          </a:xfrm>
          <a:prstGeom prst="rect">
            <a:avLst/>
          </a:prstGeom>
          <a:solidFill>
            <a:schemeClr val="bg1">
              <a:lumMod val="65000"/>
            </a:schemeClr>
          </a:solidFill>
          <a:ln w="28575">
            <a:solidFill>
              <a:schemeClr val="tx1"/>
            </a:solidFill>
            <a:extLst>
              <a:ext uri="{C807C97D-BFC1-408E-A445-0C87EB9F89A2}">
                <ask:lineSketchStyleProps xmlns:ask="http://schemas.microsoft.com/office/drawing/2018/sketchyshapes" sd="1928904698">
                  <a:custGeom>
                    <a:avLst/>
                    <a:gdLst>
                      <a:gd name="connsiteX0" fmla="*/ 0 w 5221177"/>
                      <a:gd name="connsiteY0" fmla="*/ 0 h 369332"/>
                      <a:gd name="connsiteX1" fmla="*/ 5221177 w 5221177"/>
                      <a:gd name="connsiteY1" fmla="*/ 0 h 369332"/>
                      <a:gd name="connsiteX2" fmla="*/ 5221177 w 5221177"/>
                      <a:gd name="connsiteY2" fmla="*/ 369332 h 369332"/>
                      <a:gd name="connsiteX3" fmla="*/ 0 w 5221177"/>
                      <a:gd name="connsiteY3" fmla="*/ 369332 h 369332"/>
                      <a:gd name="connsiteX4" fmla="*/ 0 w 5221177"/>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177" h="369332" fill="none" extrusionOk="0">
                        <a:moveTo>
                          <a:pt x="0" y="0"/>
                        </a:moveTo>
                        <a:cubicBezTo>
                          <a:pt x="2398305" y="151238"/>
                          <a:pt x="3281973" y="127390"/>
                          <a:pt x="5221177" y="0"/>
                        </a:cubicBezTo>
                        <a:cubicBezTo>
                          <a:pt x="5219107" y="181638"/>
                          <a:pt x="5203169" y="197084"/>
                          <a:pt x="5221177" y="369332"/>
                        </a:cubicBezTo>
                        <a:cubicBezTo>
                          <a:pt x="2818087" y="467792"/>
                          <a:pt x="1344870" y="350853"/>
                          <a:pt x="0" y="369332"/>
                        </a:cubicBezTo>
                        <a:cubicBezTo>
                          <a:pt x="31658" y="262600"/>
                          <a:pt x="-19341" y="64466"/>
                          <a:pt x="0" y="0"/>
                        </a:cubicBezTo>
                        <a:close/>
                      </a:path>
                      <a:path w="5221177" h="369332" stroke="0" extrusionOk="0">
                        <a:moveTo>
                          <a:pt x="0" y="0"/>
                        </a:moveTo>
                        <a:cubicBezTo>
                          <a:pt x="1683744" y="-7373"/>
                          <a:pt x="2657425" y="-45053"/>
                          <a:pt x="5221177" y="0"/>
                        </a:cubicBezTo>
                        <a:cubicBezTo>
                          <a:pt x="5236675" y="50947"/>
                          <a:pt x="5218960" y="201241"/>
                          <a:pt x="5221177" y="369332"/>
                        </a:cubicBezTo>
                        <a:cubicBezTo>
                          <a:pt x="4139373" y="280525"/>
                          <a:pt x="1378758" y="273141"/>
                          <a:pt x="0" y="369332"/>
                        </a:cubicBezTo>
                        <a:cubicBezTo>
                          <a:pt x="28377" y="252047"/>
                          <a:pt x="22558" y="73050"/>
                          <a:pt x="0" y="0"/>
                        </a:cubicBezTo>
                        <a:close/>
                      </a:path>
                    </a:pathLst>
                  </a:custGeom>
                  <ask:type>
                    <ask:lineSketchNone/>
                  </ask:type>
                </ask:lineSketchStyleProps>
              </a:ext>
            </a:extLst>
          </a:ln>
        </p:spPr>
        <p:txBody>
          <a:bodyPr wrap="square" rtlCol="0">
            <a:spAutoFit/>
          </a:bodyPr>
          <a:lstStyle/>
          <a:p>
            <a:r>
              <a:rPr lang="fr-BE" sz="2400" b="1" dirty="0" err="1"/>
              <a:t>These</a:t>
            </a:r>
            <a:r>
              <a:rPr lang="fr-BE" sz="2400" b="1" dirty="0"/>
              <a:t> </a:t>
            </a:r>
            <a:r>
              <a:rPr lang="fr-BE" sz="2400" b="1" dirty="0" err="1"/>
              <a:t>systems</a:t>
            </a:r>
            <a:r>
              <a:rPr lang="fr-BE" sz="2400" b="1" dirty="0"/>
              <a:t> </a:t>
            </a:r>
            <a:r>
              <a:rPr lang="fr-BE" sz="2400" b="1" dirty="0" err="1"/>
              <a:t>will</a:t>
            </a:r>
            <a:r>
              <a:rPr lang="fr-BE" sz="2400" b="1" dirty="0"/>
              <a:t> not </a:t>
            </a:r>
            <a:r>
              <a:rPr lang="fr-BE" sz="2400" b="1" dirty="0" err="1"/>
              <a:t>be</a:t>
            </a:r>
            <a:r>
              <a:rPr lang="fr-BE" sz="2400" b="1" dirty="0"/>
              <a:t> </a:t>
            </a:r>
            <a:r>
              <a:rPr lang="fr-BE" sz="2400" b="1" dirty="0" err="1"/>
              <a:t>banned</a:t>
            </a:r>
            <a:endParaRPr lang="en-BE" sz="2400" b="1" dirty="0"/>
          </a:p>
        </p:txBody>
      </p:sp>
    </p:spTree>
    <p:extLst>
      <p:ext uri="{BB962C8B-B14F-4D97-AF65-F5344CB8AC3E}">
        <p14:creationId xmlns:p14="http://schemas.microsoft.com/office/powerpoint/2010/main" val="466639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a:solidFill>
                  <a:schemeClr val="accent3"/>
                </a:solidFill>
                <a:latin typeface="Verdana" panose="020B0604030504040204" pitchFamily="34" charset="0"/>
                <a:ea typeface="Verdana" panose="020B0604030504040204" pitchFamily="34" charset="0"/>
              </a:rPr>
              <a:t>High-</a:t>
            </a:r>
            <a:r>
              <a:rPr lang="fr-FR" sz="4000" b="1" dirty="0" err="1">
                <a:solidFill>
                  <a:schemeClr val="accent3"/>
                </a:solidFill>
                <a:latin typeface="Verdana" panose="020B0604030504040204" pitchFamily="34" charset="0"/>
                <a:ea typeface="Verdana" panose="020B0604030504040204" pitchFamily="34" charset="0"/>
              </a:rPr>
              <a:t>risk</a:t>
            </a:r>
            <a:r>
              <a:rPr lang="fr-FR" sz="4000" b="1" dirty="0">
                <a:solidFill>
                  <a:schemeClr val="accent3"/>
                </a:solidFill>
                <a:latin typeface="Verdana" panose="020B0604030504040204" pitchFamily="34" charset="0"/>
                <a:ea typeface="Verdana" panose="020B0604030504040204" pitchFamily="34" charset="0"/>
              </a:rPr>
              <a:t> AI </a:t>
            </a:r>
            <a:r>
              <a:rPr lang="fr-FR" sz="4000" b="1" dirty="0" err="1">
                <a:solidFill>
                  <a:schemeClr val="accent3"/>
                </a:solidFill>
                <a:latin typeface="Verdana" panose="020B0604030504040204" pitchFamily="34" charset="0"/>
                <a:ea typeface="Verdana" panose="020B0604030504040204" pitchFamily="34" charset="0"/>
              </a:rPr>
              <a:t>systems</a:t>
            </a:r>
            <a:r>
              <a:rPr lang="fr-FR" sz="4000" dirty="0">
                <a:latin typeface="Verdana" panose="020B0604030504040204" pitchFamily="34" charset="0"/>
                <a:ea typeface="Verdana" panose="020B0604030504040204" pitchFamily="34" charset="0"/>
              </a:rPr>
              <a:t>:</a:t>
            </a:r>
          </a:p>
          <a:p>
            <a:pPr algn="r"/>
            <a:r>
              <a:rPr lang="fr-FR" sz="4000" i="1" dirty="0">
                <a:latin typeface="Verdana" panose="020B0604030504040204" pitchFamily="34" charset="0"/>
                <a:ea typeface="Verdana" panose="020B0604030504040204" pitchFamily="34" charset="0"/>
              </a:rPr>
              <a:t>Exemptions to High-</a:t>
            </a:r>
            <a:r>
              <a:rPr lang="fr-FR" sz="4000" i="1" dirty="0" err="1">
                <a:latin typeface="Verdana" panose="020B0604030504040204" pitchFamily="34" charset="0"/>
                <a:ea typeface="Verdana" panose="020B0604030504040204" pitchFamily="34" charset="0"/>
              </a:rPr>
              <a:t>risk</a:t>
            </a:r>
            <a:r>
              <a:rPr lang="fr-FR" sz="4000" i="1" dirty="0">
                <a:latin typeface="Verdana" panose="020B0604030504040204" pitchFamily="34" charset="0"/>
                <a:ea typeface="Verdana" panose="020B0604030504040204" pitchFamily="34" charset="0"/>
              </a:rPr>
              <a:t> AI system</a:t>
            </a:r>
          </a:p>
        </p:txBody>
      </p:sp>
      <p:sp>
        <p:nvSpPr>
          <p:cNvPr id="3" name="ZoneTexte 2">
            <a:extLst>
              <a:ext uri="{FF2B5EF4-FFF2-40B4-BE49-F238E27FC236}">
                <a16:creationId xmlns:a16="http://schemas.microsoft.com/office/drawing/2014/main" id="{C732F05E-E47C-5B4E-F9CC-04C0EAB8AB74}"/>
              </a:ext>
            </a:extLst>
          </p:cNvPr>
          <p:cNvSpPr txBox="1"/>
          <p:nvPr/>
        </p:nvSpPr>
        <p:spPr>
          <a:xfrm>
            <a:off x="297526" y="1373740"/>
            <a:ext cx="8560724" cy="2862322"/>
          </a:xfrm>
          <a:prstGeom prst="rect">
            <a:avLst/>
          </a:prstGeom>
          <a:noFill/>
        </p:spPr>
        <p:txBody>
          <a:bodyPr wrap="square" rtlCol="0">
            <a:spAutoFit/>
          </a:bodyPr>
          <a:lstStyle/>
          <a:p>
            <a:pPr lvl="0" algn="just"/>
            <a:r>
              <a:rPr lang="en-US" dirty="0">
                <a:effectLst/>
                <a:latin typeface="+mj-lt"/>
                <a:ea typeface="Calibri" panose="020F0502020204030204" pitchFamily="34" charset="0"/>
                <a:cs typeface="Times New Roman" panose="02020603050405020304" pitchFamily="18" charset="0"/>
              </a:rPr>
              <a:t>An AI system shall not be considered to be high-risk </a:t>
            </a:r>
            <a:r>
              <a:rPr lang="en-US" b="1" dirty="0">
                <a:effectLst/>
                <a:latin typeface="+mj-lt"/>
                <a:ea typeface="Calibri" panose="020F0502020204030204" pitchFamily="34" charset="0"/>
                <a:cs typeface="Times New Roman" panose="02020603050405020304" pitchFamily="18" charset="0"/>
              </a:rPr>
              <a:t>if it does not pose a significant risk of harm to the health, safety or fundamental rights </a:t>
            </a:r>
            <a:r>
              <a:rPr lang="en-US" dirty="0">
                <a:effectLst/>
                <a:latin typeface="+mj-lt"/>
                <a:ea typeface="Calibri" panose="020F0502020204030204" pitchFamily="34" charset="0"/>
                <a:cs typeface="Times New Roman" panose="02020603050405020304" pitchFamily="18" charset="0"/>
              </a:rPr>
              <a:t>of natural persons, including by not materially influencing the outcome of decision making:</a:t>
            </a:r>
          </a:p>
          <a:p>
            <a:pPr lvl="0" algn="just"/>
            <a:endParaRPr lang="en-US" dirty="0">
              <a:latin typeface="+mj-l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n-US" dirty="0">
                <a:effectLst/>
                <a:latin typeface="+mj-lt"/>
                <a:ea typeface="Calibri" panose="020F0502020204030204" pitchFamily="34" charset="0"/>
                <a:cs typeface="Times New Roman" panose="02020603050405020304" pitchFamily="18" charset="0"/>
              </a:rPr>
              <a:t>To perform a narrow procedural task</a:t>
            </a:r>
          </a:p>
          <a:p>
            <a:pPr marL="285750" lvl="0" indent="-285750" algn="just">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To improve the result of a previously completed human activity</a:t>
            </a:r>
          </a:p>
          <a:p>
            <a:pPr marL="285750" lvl="0" indent="-285750" algn="just">
              <a:buFont typeface="Arial" panose="020B0604020202020204" pitchFamily="34" charset="0"/>
              <a:buChar char="•"/>
            </a:pPr>
            <a:r>
              <a:rPr lang="en-US" dirty="0">
                <a:effectLst/>
                <a:latin typeface="+mj-lt"/>
                <a:ea typeface="Calibri" panose="020F0502020204030204" pitchFamily="34" charset="0"/>
                <a:cs typeface="Times New Roman" panose="02020603050405020304" pitchFamily="18" charset="0"/>
              </a:rPr>
              <a:t>Is not meant to replace or influence the previously completed human assessment, without proper human review;</a:t>
            </a:r>
          </a:p>
          <a:p>
            <a:pPr marL="285750" lvl="0" indent="-285750" algn="just">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Perform a preparatory task to an assessment</a:t>
            </a:r>
            <a:endParaRPr lang="en-BE" dirty="0">
              <a:effectLst/>
              <a:latin typeface="+mj-lt"/>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960F4F9A-70F7-2083-4CA2-ED1F25AA618A}"/>
              </a:ext>
            </a:extLst>
          </p:cNvPr>
          <p:cNvSpPr txBox="1"/>
          <p:nvPr/>
        </p:nvSpPr>
        <p:spPr>
          <a:xfrm>
            <a:off x="4354304" y="1307708"/>
            <a:ext cx="4448628" cy="830997"/>
          </a:xfrm>
          <a:prstGeom prst="rect">
            <a:avLst/>
          </a:prstGeo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fr-BE" sz="1600" dirty="0">
                <a:solidFill>
                  <a:srgbClr val="666666"/>
                </a:solidFill>
              </a:rPr>
              <a:t>AI </a:t>
            </a:r>
            <a:r>
              <a:rPr lang="fr-BE" sz="1600" dirty="0" err="1">
                <a:solidFill>
                  <a:srgbClr val="666666"/>
                </a:solidFill>
              </a:rPr>
              <a:t>systems</a:t>
            </a:r>
            <a:r>
              <a:rPr lang="fr-BE" sz="1600" dirty="0">
                <a:solidFill>
                  <a:srgbClr val="666666"/>
                </a:solidFill>
              </a:rPr>
              <a:t> </a:t>
            </a:r>
            <a:r>
              <a:rPr lang="fr-BE" sz="1600" dirty="0" err="1">
                <a:solidFill>
                  <a:srgbClr val="666666"/>
                </a:solidFill>
              </a:rPr>
              <a:t>should</a:t>
            </a:r>
            <a:r>
              <a:rPr lang="fr-BE" sz="1600" dirty="0">
                <a:solidFill>
                  <a:srgbClr val="666666"/>
                </a:solidFill>
              </a:rPr>
              <a:t> </a:t>
            </a:r>
            <a:r>
              <a:rPr lang="fr-BE" sz="1600" dirty="0" err="1">
                <a:solidFill>
                  <a:srgbClr val="666666"/>
                </a:solidFill>
              </a:rPr>
              <a:t>always</a:t>
            </a:r>
            <a:r>
              <a:rPr lang="fr-BE" sz="1600" dirty="0">
                <a:solidFill>
                  <a:srgbClr val="666666"/>
                </a:solidFill>
              </a:rPr>
              <a:t> </a:t>
            </a:r>
            <a:r>
              <a:rPr lang="fr-BE" sz="1600" dirty="0" err="1">
                <a:solidFill>
                  <a:srgbClr val="666666"/>
                </a:solidFill>
              </a:rPr>
              <a:t>be</a:t>
            </a:r>
            <a:r>
              <a:rPr lang="fr-BE" sz="1600" dirty="0">
                <a:solidFill>
                  <a:srgbClr val="666666"/>
                </a:solidFill>
              </a:rPr>
              <a:t> </a:t>
            </a:r>
            <a:r>
              <a:rPr lang="fr-BE" sz="1600" dirty="0" err="1">
                <a:solidFill>
                  <a:srgbClr val="666666"/>
                </a:solidFill>
              </a:rPr>
              <a:t>considered</a:t>
            </a:r>
            <a:r>
              <a:rPr lang="fr-BE" sz="1600" dirty="0">
                <a:solidFill>
                  <a:srgbClr val="666666"/>
                </a:solidFill>
              </a:rPr>
              <a:t> to </a:t>
            </a:r>
            <a:r>
              <a:rPr lang="fr-BE" sz="1600" dirty="0" err="1">
                <a:solidFill>
                  <a:srgbClr val="666666"/>
                </a:solidFill>
              </a:rPr>
              <a:t>be</a:t>
            </a:r>
            <a:r>
              <a:rPr lang="fr-BE" sz="1600" dirty="0">
                <a:solidFill>
                  <a:srgbClr val="666666"/>
                </a:solidFill>
              </a:rPr>
              <a:t> high-</a:t>
            </a:r>
            <a:r>
              <a:rPr lang="fr-BE" sz="1600" dirty="0" err="1">
                <a:solidFill>
                  <a:srgbClr val="666666"/>
                </a:solidFill>
              </a:rPr>
              <a:t>risk</a:t>
            </a:r>
            <a:r>
              <a:rPr lang="fr-BE" sz="1600" dirty="0">
                <a:solidFill>
                  <a:srgbClr val="666666"/>
                </a:solidFill>
              </a:rPr>
              <a:t> </a:t>
            </a:r>
            <a:r>
              <a:rPr lang="fr-BE" sz="1600" dirty="0" err="1">
                <a:solidFill>
                  <a:srgbClr val="666666"/>
                </a:solidFill>
              </a:rPr>
              <a:t>where</a:t>
            </a:r>
            <a:r>
              <a:rPr lang="fr-BE" sz="1600" dirty="0">
                <a:solidFill>
                  <a:srgbClr val="666666"/>
                </a:solidFill>
              </a:rPr>
              <a:t> AI </a:t>
            </a:r>
            <a:r>
              <a:rPr lang="fr-BE" sz="1600" dirty="0" err="1">
                <a:solidFill>
                  <a:srgbClr val="666666"/>
                </a:solidFill>
              </a:rPr>
              <a:t>systems</a:t>
            </a:r>
            <a:r>
              <a:rPr lang="fr-BE" sz="1600" dirty="0">
                <a:solidFill>
                  <a:srgbClr val="666666"/>
                </a:solidFill>
              </a:rPr>
              <a:t> </a:t>
            </a:r>
            <a:r>
              <a:rPr lang="fr-BE" sz="1600" dirty="0" err="1">
                <a:solidFill>
                  <a:srgbClr val="666666"/>
                </a:solidFill>
              </a:rPr>
              <a:t>perform</a:t>
            </a:r>
            <a:r>
              <a:rPr lang="fr-BE" sz="1600" dirty="0">
                <a:solidFill>
                  <a:srgbClr val="666666"/>
                </a:solidFill>
              </a:rPr>
              <a:t> profiling of </a:t>
            </a:r>
            <a:r>
              <a:rPr lang="fr-BE" sz="1600" dirty="0" err="1">
                <a:solidFill>
                  <a:srgbClr val="666666"/>
                </a:solidFill>
              </a:rPr>
              <a:t>persons</a:t>
            </a:r>
            <a:r>
              <a:rPr lang="fr-BE" sz="1600" dirty="0">
                <a:solidFill>
                  <a:srgbClr val="666666"/>
                </a:solidFill>
              </a:rPr>
              <a:t>.</a:t>
            </a:r>
            <a:endParaRPr lang="en-BE" sz="1600" dirty="0">
              <a:solidFill>
                <a:srgbClr val="666666"/>
              </a:solidFill>
            </a:endParaRPr>
          </a:p>
        </p:txBody>
      </p:sp>
      <p:sp>
        <p:nvSpPr>
          <p:cNvPr id="5" name="ZoneTexte 4">
            <a:extLst>
              <a:ext uri="{FF2B5EF4-FFF2-40B4-BE49-F238E27FC236}">
                <a16:creationId xmlns:a16="http://schemas.microsoft.com/office/drawing/2014/main" id="{523F304B-4A3B-844E-59AB-07E4880EF13A}"/>
              </a:ext>
            </a:extLst>
          </p:cNvPr>
          <p:cNvSpPr txBox="1"/>
          <p:nvPr/>
        </p:nvSpPr>
        <p:spPr>
          <a:xfrm>
            <a:off x="4354304" y="2589297"/>
            <a:ext cx="4448628" cy="1323439"/>
          </a:xfrm>
          <a:prstGeom prst="rect">
            <a:avLst/>
          </a:prstGeo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gn="just">
              <a:buFont typeface="Arial" panose="020B0604020202020204" pitchFamily="34" charset="0"/>
              <a:buChar char="•"/>
            </a:pPr>
            <a:r>
              <a:rPr lang="fr-BE" sz="1600" dirty="0">
                <a:solidFill>
                  <a:srgbClr val="666666"/>
                </a:solidFill>
              </a:rPr>
              <a:t>A provider </a:t>
            </a:r>
            <a:r>
              <a:rPr lang="fr-BE" sz="1600" dirty="0" err="1">
                <a:solidFill>
                  <a:srgbClr val="666666"/>
                </a:solidFill>
              </a:rPr>
              <a:t>who</a:t>
            </a:r>
            <a:r>
              <a:rPr lang="fr-BE" sz="1600" dirty="0">
                <a:solidFill>
                  <a:srgbClr val="666666"/>
                </a:solidFill>
              </a:rPr>
              <a:t> </a:t>
            </a:r>
            <a:r>
              <a:rPr lang="fr-BE" sz="1600" dirty="0" err="1">
                <a:solidFill>
                  <a:srgbClr val="666666"/>
                </a:solidFill>
              </a:rPr>
              <a:t>considers</a:t>
            </a:r>
            <a:r>
              <a:rPr lang="fr-BE" sz="1600" dirty="0">
                <a:solidFill>
                  <a:srgbClr val="666666"/>
                </a:solidFill>
              </a:rPr>
              <a:t> </a:t>
            </a:r>
            <a:r>
              <a:rPr lang="fr-BE" sz="1600" dirty="0" err="1">
                <a:solidFill>
                  <a:srgbClr val="666666"/>
                </a:solidFill>
              </a:rPr>
              <a:t>that</a:t>
            </a:r>
            <a:r>
              <a:rPr lang="fr-BE" sz="1600" dirty="0">
                <a:solidFill>
                  <a:srgbClr val="666666"/>
                </a:solidFill>
              </a:rPr>
              <a:t> </a:t>
            </a:r>
            <a:r>
              <a:rPr lang="fr-BE" sz="1600" dirty="0" err="1">
                <a:solidFill>
                  <a:srgbClr val="666666"/>
                </a:solidFill>
              </a:rPr>
              <a:t>their</a:t>
            </a:r>
            <a:r>
              <a:rPr lang="fr-BE" sz="1600" dirty="0">
                <a:solidFill>
                  <a:srgbClr val="666666"/>
                </a:solidFill>
              </a:rPr>
              <a:t> system </a:t>
            </a:r>
            <a:r>
              <a:rPr lang="fr-BE" sz="1600" dirty="0" err="1">
                <a:solidFill>
                  <a:srgbClr val="666666"/>
                </a:solidFill>
              </a:rPr>
              <a:t>meet</a:t>
            </a:r>
            <a:r>
              <a:rPr lang="fr-BE" sz="1600" dirty="0">
                <a:solidFill>
                  <a:srgbClr val="666666"/>
                </a:solidFill>
              </a:rPr>
              <a:t> </a:t>
            </a:r>
            <a:r>
              <a:rPr lang="fr-BE" sz="1600" dirty="0" err="1">
                <a:solidFill>
                  <a:srgbClr val="666666"/>
                </a:solidFill>
              </a:rPr>
              <a:t>this</a:t>
            </a:r>
            <a:r>
              <a:rPr lang="fr-BE" sz="1600" dirty="0">
                <a:solidFill>
                  <a:srgbClr val="666666"/>
                </a:solidFill>
              </a:rPr>
              <a:t> </a:t>
            </a:r>
            <a:r>
              <a:rPr lang="fr-BE" sz="1600" dirty="0" err="1">
                <a:solidFill>
                  <a:srgbClr val="666666"/>
                </a:solidFill>
              </a:rPr>
              <a:t>criterion</a:t>
            </a:r>
            <a:r>
              <a:rPr lang="fr-BE" sz="1600" dirty="0">
                <a:solidFill>
                  <a:srgbClr val="666666"/>
                </a:solidFill>
              </a:rPr>
              <a:t> </a:t>
            </a:r>
            <a:r>
              <a:rPr lang="fr-BE" sz="1600" dirty="0" err="1">
                <a:solidFill>
                  <a:srgbClr val="666666"/>
                </a:solidFill>
              </a:rPr>
              <a:t>should</a:t>
            </a:r>
            <a:r>
              <a:rPr lang="fr-BE" sz="1600" dirty="0">
                <a:solidFill>
                  <a:srgbClr val="666666"/>
                </a:solidFill>
              </a:rPr>
              <a:t> document </a:t>
            </a:r>
            <a:r>
              <a:rPr lang="fr-BE" sz="1600" dirty="0" err="1">
                <a:solidFill>
                  <a:srgbClr val="666666"/>
                </a:solidFill>
              </a:rPr>
              <a:t>its</a:t>
            </a:r>
            <a:r>
              <a:rPr lang="fr-BE" sz="1600" dirty="0">
                <a:solidFill>
                  <a:srgbClr val="666666"/>
                </a:solidFill>
              </a:rPr>
              <a:t> </a:t>
            </a:r>
            <a:r>
              <a:rPr lang="fr-BE" sz="1600" dirty="0" err="1">
                <a:solidFill>
                  <a:srgbClr val="666666"/>
                </a:solidFill>
              </a:rPr>
              <a:t>assessment</a:t>
            </a:r>
            <a:r>
              <a:rPr lang="fr-BE" sz="1600" dirty="0">
                <a:solidFill>
                  <a:srgbClr val="666666"/>
                </a:solidFill>
              </a:rPr>
              <a:t>.</a:t>
            </a:r>
          </a:p>
          <a:p>
            <a:pPr marL="285750" indent="-285750" algn="just">
              <a:buFont typeface="Arial" panose="020B0604020202020204" pitchFamily="34" charset="0"/>
              <a:buChar char="•"/>
            </a:pPr>
            <a:r>
              <a:rPr lang="fr-BE" sz="1600" dirty="0">
                <a:solidFill>
                  <a:srgbClr val="666666"/>
                </a:solidFill>
              </a:rPr>
              <a:t>EC to </a:t>
            </a:r>
            <a:r>
              <a:rPr lang="fr-BE" sz="1600" dirty="0" err="1">
                <a:solidFill>
                  <a:srgbClr val="666666"/>
                </a:solidFill>
              </a:rPr>
              <a:t>publish</a:t>
            </a:r>
            <a:r>
              <a:rPr lang="fr-BE" sz="1600" dirty="0">
                <a:solidFill>
                  <a:srgbClr val="666666"/>
                </a:solidFill>
              </a:rPr>
              <a:t> guidelines on the </a:t>
            </a:r>
            <a:r>
              <a:rPr lang="fr-BE" sz="1600" dirty="0" err="1">
                <a:solidFill>
                  <a:srgbClr val="666666"/>
                </a:solidFill>
              </a:rPr>
              <a:t>practical</a:t>
            </a:r>
            <a:r>
              <a:rPr lang="fr-BE" sz="1600" dirty="0">
                <a:solidFill>
                  <a:srgbClr val="666666"/>
                </a:solidFill>
              </a:rPr>
              <a:t> </a:t>
            </a:r>
            <a:r>
              <a:rPr lang="fr-BE" sz="1600" dirty="0" err="1">
                <a:solidFill>
                  <a:srgbClr val="666666"/>
                </a:solidFill>
              </a:rPr>
              <a:t>implementation</a:t>
            </a:r>
            <a:r>
              <a:rPr lang="fr-BE" sz="1600" dirty="0">
                <a:solidFill>
                  <a:srgbClr val="666666"/>
                </a:solidFill>
              </a:rPr>
              <a:t> of </a:t>
            </a:r>
            <a:r>
              <a:rPr lang="fr-BE" sz="1600" dirty="0" err="1">
                <a:solidFill>
                  <a:srgbClr val="666666"/>
                </a:solidFill>
              </a:rPr>
              <a:t>this</a:t>
            </a:r>
            <a:r>
              <a:rPr lang="fr-BE" sz="1600" dirty="0">
                <a:solidFill>
                  <a:srgbClr val="666666"/>
                </a:solidFill>
              </a:rPr>
              <a:t>.</a:t>
            </a:r>
            <a:endParaRPr lang="en-BE" sz="1600" dirty="0">
              <a:solidFill>
                <a:srgbClr val="666666"/>
              </a:solidFill>
            </a:endParaRPr>
          </a:p>
        </p:txBody>
      </p:sp>
    </p:spTree>
    <p:extLst>
      <p:ext uri="{BB962C8B-B14F-4D97-AF65-F5344CB8AC3E}">
        <p14:creationId xmlns:p14="http://schemas.microsoft.com/office/powerpoint/2010/main" val="228737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a:solidFill>
                  <a:schemeClr val="accent3"/>
                </a:solidFill>
                <a:latin typeface="Verdana" panose="020B0604030504040204" pitchFamily="34" charset="0"/>
                <a:ea typeface="Verdana" panose="020B0604030504040204" pitchFamily="34" charset="0"/>
              </a:rPr>
              <a:t>High-</a:t>
            </a:r>
            <a:r>
              <a:rPr lang="fr-FR" sz="4000" b="1" dirty="0" err="1">
                <a:solidFill>
                  <a:schemeClr val="accent3"/>
                </a:solidFill>
                <a:latin typeface="Verdana" panose="020B0604030504040204" pitchFamily="34" charset="0"/>
                <a:ea typeface="Verdana" panose="020B0604030504040204" pitchFamily="34" charset="0"/>
              </a:rPr>
              <a:t>risk</a:t>
            </a:r>
            <a:r>
              <a:rPr lang="fr-FR" sz="4000" b="1" dirty="0">
                <a:solidFill>
                  <a:schemeClr val="accent3"/>
                </a:solidFill>
                <a:latin typeface="Verdana" panose="020B0604030504040204" pitchFamily="34" charset="0"/>
                <a:ea typeface="Verdana" panose="020B0604030504040204" pitchFamily="34" charset="0"/>
              </a:rPr>
              <a:t> AI </a:t>
            </a:r>
            <a:r>
              <a:rPr lang="fr-FR" sz="4000" b="1" dirty="0" err="1">
                <a:solidFill>
                  <a:schemeClr val="accent3"/>
                </a:solidFill>
                <a:latin typeface="Verdana" panose="020B0604030504040204" pitchFamily="34" charset="0"/>
                <a:ea typeface="Verdana" panose="020B0604030504040204" pitchFamily="34" charset="0"/>
              </a:rPr>
              <a:t>systems</a:t>
            </a:r>
            <a:r>
              <a:rPr lang="fr-FR" sz="4000" dirty="0">
                <a:latin typeface="Verdana" panose="020B0604030504040204" pitchFamily="34" charset="0"/>
                <a:ea typeface="Verdana" panose="020B0604030504040204" pitchFamily="34" charset="0"/>
              </a:rPr>
              <a:t>:</a:t>
            </a:r>
          </a:p>
          <a:p>
            <a:pPr algn="r"/>
            <a:r>
              <a:rPr lang="fr-FR" sz="4000" i="1" dirty="0">
                <a:latin typeface="Verdana" panose="020B0604030504040204" pitchFamily="34" charset="0"/>
                <a:ea typeface="Verdana" panose="020B0604030504040204" pitchFamily="34" charset="0"/>
              </a:rPr>
              <a:t>Framework for High-</a:t>
            </a:r>
            <a:r>
              <a:rPr lang="fr-FR" sz="4000" i="1" dirty="0" err="1">
                <a:latin typeface="Verdana" panose="020B0604030504040204" pitchFamily="34" charset="0"/>
                <a:ea typeface="Verdana" panose="020B0604030504040204" pitchFamily="34" charset="0"/>
              </a:rPr>
              <a:t>risk</a:t>
            </a:r>
            <a:r>
              <a:rPr lang="fr-FR" sz="4000" i="1" dirty="0">
                <a:latin typeface="Verdana" panose="020B0604030504040204" pitchFamily="34" charset="0"/>
                <a:ea typeface="Verdana" panose="020B0604030504040204" pitchFamily="34" charset="0"/>
              </a:rPr>
              <a:t> AI </a:t>
            </a:r>
            <a:r>
              <a:rPr lang="fr-FR" sz="4000" i="1" dirty="0" err="1">
                <a:latin typeface="Verdana" panose="020B0604030504040204" pitchFamily="34" charset="0"/>
                <a:ea typeface="Verdana" panose="020B0604030504040204" pitchFamily="34" charset="0"/>
              </a:rPr>
              <a:t>systems</a:t>
            </a:r>
            <a:endParaRPr lang="fr-FR" sz="4000" i="1" dirty="0">
              <a:latin typeface="Verdana" panose="020B0604030504040204" pitchFamily="34" charset="0"/>
              <a:ea typeface="Verdana" panose="020B0604030504040204" pitchFamily="34" charset="0"/>
            </a:endParaRPr>
          </a:p>
        </p:txBody>
      </p:sp>
      <p:pic>
        <p:nvPicPr>
          <p:cNvPr id="7" name="Image 6" descr="Une image contenant habits, Visage humain, capture d’écran, personne&#10;&#10;Description générée automatiquement">
            <a:extLst>
              <a:ext uri="{FF2B5EF4-FFF2-40B4-BE49-F238E27FC236}">
                <a16:creationId xmlns:a16="http://schemas.microsoft.com/office/drawing/2014/main" id="{3228A7FE-0352-7103-BF46-5F34514DD527}"/>
              </a:ext>
            </a:extLst>
          </p:cNvPr>
          <p:cNvPicPr>
            <a:picLocks noChangeAspect="1"/>
          </p:cNvPicPr>
          <p:nvPr/>
        </p:nvPicPr>
        <p:blipFill>
          <a:blip r:embed="rId3"/>
          <a:stretch>
            <a:fillRect/>
          </a:stretch>
        </p:blipFill>
        <p:spPr>
          <a:xfrm>
            <a:off x="2050143" y="1421265"/>
            <a:ext cx="5043714" cy="2826581"/>
          </a:xfrm>
          <a:prstGeom prst="rect">
            <a:avLst/>
          </a:prstGeom>
        </p:spPr>
      </p:pic>
    </p:spTree>
    <p:extLst>
      <p:ext uri="{BB962C8B-B14F-4D97-AF65-F5344CB8AC3E}">
        <p14:creationId xmlns:p14="http://schemas.microsoft.com/office/powerpoint/2010/main" val="591706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err="1">
                <a:latin typeface="Verdana" panose="020B0604030504040204" pitchFamily="34" charset="0"/>
                <a:ea typeface="Verdana" panose="020B0604030504040204" pitchFamily="34" charset="0"/>
              </a:rPr>
              <a:t>Who</a:t>
            </a:r>
            <a:r>
              <a:rPr lang="fr-FR" sz="4000" dirty="0">
                <a:latin typeface="Verdana" panose="020B0604030504040204" pitchFamily="34" charset="0"/>
                <a:ea typeface="Verdana" panose="020B0604030504040204" pitchFamily="34" charset="0"/>
              </a:rPr>
              <a:t> I </a:t>
            </a:r>
            <a:r>
              <a:rPr lang="fr-FR" sz="4000" dirty="0" err="1">
                <a:latin typeface="Verdana" panose="020B0604030504040204" pitchFamily="34" charset="0"/>
                <a:ea typeface="Verdana" panose="020B0604030504040204" pitchFamily="34" charset="0"/>
              </a:rPr>
              <a:t>am</a:t>
            </a:r>
            <a:endParaRPr lang="fr-FR" sz="4000" dirty="0">
              <a:latin typeface="Verdana" panose="020B0604030504040204" pitchFamily="34" charset="0"/>
              <a:ea typeface="Verdana" panose="020B0604030504040204" pitchFamily="34" charset="0"/>
            </a:endParaRPr>
          </a:p>
        </p:txBody>
      </p:sp>
      <p:sp>
        <p:nvSpPr>
          <p:cNvPr id="3" name="Titre 1"/>
          <p:cNvSpPr txBox="1">
            <a:spLocks/>
          </p:cNvSpPr>
          <p:nvPr/>
        </p:nvSpPr>
        <p:spPr>
          <a:xfrm>
            <a:off x="478970" y="1446144"/>
            <a:ext cx="5408479" cy="259367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5750" indent="-285750" algn="l">
              <a:buClr>
                <a:srgbClr val="FC5507"/>
              </a:buClr>
              <a:buSzPct val="120000"/>
              <a:buFont typeface="Arial" panose="020B0604020202020204" pitchFamily="34" charset="0"/>
              <a:buChar char="•"/>
            </a:pPr>
            <a:r>
              <a:rPr lang="fr-FR" sz="1800" dirty="0">
                <a:solidFill>
                  <a:srgbClr val="737373"/>
                </a:solidFill>
                <a:cs typeface="Verdana"/>
              </a:rPr>
              <a:t>Public </a:t>
            </a:r>
            <a:r>
              <a:rPr lang="fr-FR" sz="1800" dirty="0" err="1">
                <a:solidFill>
                  <a:srgbClr val="737373"/>
                </a:solidFill>
                <a:cs typeface="Verdana"/>
              </a:rPr>
              <a:t>Affairs</a:t>
            </a:r>
            <a:r>
              <a:rPr lang="fr-FR" sz="1800" dirty="0">
                <a:solidFill>
                  <a:srgbClr val="737373"/>
                </a:solidFill>
                <a:cs typeface="Verdana"/>
              </a:rPr>
              <a:t> </a:t>
            </a:r>
            <a:r>
              <a:rPr lang="fr-FR" sz="1800" dirty="0" err="1">
                <a:solidFill>
                  <a:srgbClr val="737373"/>
                </a:solidFill>
                <a:cs typeface="Verdana"/>
              </a:rPr>
              <a:t>Director</a:t>
            </a:r>
            <a:r>
              <a:rPr lang="fr-FR" sz="1800" dirty="0">
                <a:solidFill>
                  <a:srgbClr val="737373"/>
                </a:solidFill>
                <a:cs typeface="Verdana"/>
              </a:rPr>
              <a:t>, EENA</a:t>
            </a:r>
          </a:p>
          <a:p>
            <a:pPr marL="285750" indent="-285750" algn="l">
              <a:buClr>
                <a:srgbClr val="FC5507"/>
              </a:buClr>
              <a:buSzPct val="120000"/>
              <a:buFont typeface="Arial" panose="020B0604020202020204" pitchFamily="34" charset="0"/>
              <a:buChar char="•"/>
            </a:pPr>
            <a:endParaRPr lang="fr-FR" sz="1800" dirty="0">
              <a:solidFill>
                <a:srgbClr val="737373"/>
              </a:solidFill>
              <a:cs typeface="Calibri"/>
            </a:endParaRPr>
          </a:p>
          <a:p>
            <a:pPr marL="285750" indent="-285750" algn="l">
              <a:buClr>
                <a:srgbClr val="FC5507"/>
              </a:buClr>
              <a:buSzPct val="120000"/>
              <a:buFont typeface="Arial" panose="020B0604020202020204" pitchFamily="34" charset="0"/>
              <a:buChar char="•"/>
            </a:pPr>
            <a:r>
              <a:rPr lang="fr-FR" sz="1800" dirty="0">
                <a:solidFill>
                  <a:srgbClr val="737373"/>
                </a:solidFill>
                <a:cs typeface="Calibri"/>
              </a:rPr>
              <a:t>Follow EU </a:t>
            </a:r>
            <a:r>
              <a:rPr lang="fr-FR" sz="1800" dirty="0" err="1">
                <a:solidFill>
                  <a:srgbClr val="737373"/>
                </a:solidFill>
                <a:cs typeface="Calibri"/>
              </a:rPr>
              <a:t>policies</a:t>
            </a:r>
            <a:r>
              <a:rPr lang="fr-FR" sz="1800" dirty="0">
                <a:solidFill>
                  <a:srgbClr val="737373"/>
                </a:solidFill>
                <a:cs typeface="Calibri"/>
              </a:rPr>
              <a:t> </a:t>
            </a:r>
            <a:r>
              <a:rPr lang="fr-FR" sz="1800" dirty="0" err="1">
                <a:solidFill>
                  <a:srgbClr val="737373"/>
                </a:solidFill>
                <a:cs typeface="Calibri"/>
              </a:rPr>
              <a:t>related</a:t>
            </a:r>
            <a:r>
              <a:rPr lang="fr-FR" sz="1800" dirty="0">
                <a:solidFill>
                  <a:srgbClr val="737373"/>
                </a:solidFill>
                <a:cs typeface="Calibri"/>
              </a:rPr>
              <a:t> to emergency communications</a:t>
            </a:r>
          </a:p>
          <a:p>
            <a:pPr marL="285750" indent="-285750" algn="l">
              <a:buClr>
                <a:srgbClr val="FC5507"/>
              </a:buClr>
              <a:buSzPct val="120000"/>
              <a:buFont typeface="Arial" panose="020B0604020202020204" pitchFamily="34" charset="0"/>
              <a:buChar char="•"/>
            </a:pPr>
            <a:endParaRPr lang="fr-FR" sz="1800" dirty="0">
              <a:solidFill>
                <a:srgbClr val="737373"/>
              </a:solidFill>
              <a:cs typeface="Calibri"/>
            </a:endParaRPr>
          </a:p>
          <a:p>
            <a:pPr marL="285750" indent="-285750" algn="l">
              <a:buClr>
                <a:srgbClr val="FC5507"/>
              </a:buClr>
              <a:buSzPct val="120000"/>
              <a:buFont typeface="Arial" panose="020B0604020202020204" pitchFamily="34" charset="0"/>
              <a:buChar char="•"/>
            </a:pPr>
            <a:r>
              <a:rPr lang="fr-FR" sz="1800" dirty="0" err="1">
                <a:solidFill>
                  <a:srgbClr val="737373"/>
                </a:solidFill>
                <a:cs typeface="Calibri"/>
              </a:rPr>
              <a:t>Joined</a:t>
            </a:r>
            <a:r>
              <a:rPr lang="fr-FR" sz="1800" dirty="0">
                <a:solidFill>
                  <a:srgbClr val="737373"/>
                </a:solidFill>
                <a:cs typeface="Calibri"/>
              </a:rPr>
              <a:t> EENA in 2015</a:t>
            </a:r>
          </a:p>
          <a:p>
            <a:pPr marL="285750" indent="-285750" algn="l">
              <a:buClr>
                <a:srgbClr val="FC5507"/>
              </a:buClr>
              <a:buSzPct val="120000"/>
              <a:buFont typeface="Arial" panose="020B0604020202020204" pitchFamily="34" charset="0"/>
              <a:buChar char="•"/>
            </a:pPr>
            <a:endParaRPr lang="fr-FR" sz="1800" dirty="0">
              <a:solidFill>
                <a:srgbClr val="737373"/>
              </a:solidFill>
              <a:cs typeface="Calibri"/>
            </a:endParaRPr>
          </a:p>
          <a:p>
            <a:pPr marL="285750" indent="-285750" algn="l">
              <a:buClr>
                <a:srgbClr val="FC5507"/>
              </a:buClr>
              <a:buSzPct val="120000"/>
              <a:buFont typeface="Arial" panose="020B0604020202020204" pitchFamily="34" charset="0"/>
              <a:buChar char="•"/>
            </a:pPr>
            <a:r>
              <a:rPr lang="fr-FR" sz="1800" dirty="0">
                <a:solidFill>
                  <a:srgbClr val="737373"/>
                </a:solidFill>
                <a:cs typeface="Calibri"/>
              </a:rPr>
              <a:t>Background in EU </a:t>
            </a:r>
            <a:r>
              <a:rPr lang="fr-FR" sz="1800" dirty="0" err="1">
                <a:solidFill>
                  <a:srgbClr val="737373"/>
                </a:solidFill>
                <a:cs typeface="Calibri"/>
              </a:rPr>
              <a:t>affairs</a:t>
            </a:r>
            <a:endParaRPr lang="fr-FR" sz="2000" dirty="0">
              <a:solidFill>
                <a:srgbClr val="FC5507"/>
              </a:solidFill>
              <a:cs typeface="Calibri"/>
            </a:endParaRPr>
          </a:p>
        </p:txBody>
      </p:sp>
      <p:pic>
        <p:nvPicPr>
          <p:cNvPr id="6" name="Image 5" descr="Une image contenant habits, personne, Visage humain, sourire&#10;&#10;Description générée automatiquement">
            <a:extLst>
              <a:ext uri="{FF2B5EF4-FFF2-40B4-BE49-F238E27FC236}">
                <a16:creationId xmlns:a16="http://schemas.microsoft.com/office/drawing/2014/main" id="{7E4C0558-7516-E314-5729-324C7CEDE002}"/>
              </a:ext>
            </a:extLst>
          </p:cNvPr>
          <p:cNvPicPr>
            <a:picLocks noChangeAspect="1"/>
          </p:cNvPicPr>
          <p:nvPr/>
        </p:nvPicPr>
        <p:blipFill>
          <a:blip r:embed="rId3"/>
          <a:stretch>
            <a:fillRect/>
          </a:stretch>
        </p:blipFill>
        <p:spPr>
          <a:xfrm>
            <a:off x="5660571" y="674914"/>
            <a:ext cx="2677991" cy="4016182"/>
          </a:xfrm>
          <a:prstGeom prst="rect">
            <a:avLst/>
          </a:prstGeom>
        </p:spPr>
      </p:pic>
    </p:spTree>
    <p:extLst>
      <p:ext uri="{BB962C8B-B14F-4D97-AF65-F5344CB8AC3E}">
        <p14:creationId xmlns:p14="http://schemas.microsoft.com/office/powerpoint/2010/main" val="2897454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a:solidFill>
                  <a:schemeClr val="accent3"/>
                </a:solidFill>
                <a:latin typeface="Verdana" panose="020B0604030504040204" pitchFamily="34" charset="0"/>
                <a:ea typeface="Verdana" panose="020B0604030504040204" pitchFamily="34" charset="0"/>
              </a:rPr>
              <a:t>High-</a:t>
            </a:r>
            <a:r>
              <a:rPr lang="fr-FR" sz="4000" b="1" dirty="0" err="1">
                <a:solidFill>
                  <a:schemeClr val="accent3"/>
                </a:solidFill>
                <a:latin typeface="Verdana" panose="020B0604030504040204" pitchFamily="34" charset="0"/>
                <a:ea typeface="Verdana" panose="020B0604030504040204" pitchFamily="34" charset="0"/>
              </a:rPr>
              <a:t>risk</a:t>
            </a:r>
            <a:r>
              <a:rPr lang="fr-FR" sz="4000" b="1" dirty="0">
                <a:solidFill>
                  <a:schemeClr val="accent3"/>
                </a:solidFill>
                <a:latin typeface="Verdana" panose="020B0604030504040204" pitchFamily="34" charset="0"/>
                <a:ea typeface="Verdana" panose="020B0604030504040204" pitchFamily="34" charset="0"/>
              </a:rPr>
              <a:t> AI </a:t>
            </a:r>
            <a:r>
              <a:rPr lang="fr-FR" sz="4000" b="1" dirty="0" err="1">
                <a:solidFill>
                  <a:schemeClr val="accent3"/>
                </a:solidFill>
                <a:latin typeface="Verdana" panose="020B0604030504040204" pitchFamily="34" charset="0"/>
                <a:ea typeface="Verdana" panose="020B0604030504040204" pitchFamily="34" charset="0"/>
              </a:rPr>
              <a:t>systems</a:t>
            </a:r>
            <a:r>
              <a:rPr lang="fr-FR" sz="4000" dirty="0">
                <a:latin typeface="Verdana" panose="020B0604030504040204" pitchFamily="34" charset="0"/>
                <a:ea typeface="Verdana" panose="020B0604030504040204" pitchFamily="34" charset="0"/>
              </a:rPr>
              <a:t>:</a:t>
            </a:r>
          </a:p>
          <a:p>
            <a:pPr algn="r"/>
            <a:r>
              <a:rPr lang="fr-FR" sz="4000" i="1" dirty="0">
                <a:latin typeface="Verdana" panose="020B0604030504040204" pitchFamily="34" charset="0"/>
                <a:ea typeface="Verdana" panose="020B0604030504040204" pitchFamily="34" charset="0"/>
              </a:rPr>
              <a:t>Framework for High-</a:t>
            </a:r>
            <a:r>
              <a:rPr lang="fr-FR" sz="4000" i="1" dirty="0" err="1">
                <a:latin typeface="Verdana" panose="020B0604030504040204" pitchFamily="34" charset="0"/>
                <a:ea typeface="Verdana" panose="020B0604030504040204" pitchFamily="34" charset="0"/>
              </a:rPr>
              <a:t>risk</a:t>
            </a:r>
            <a:r>
              <a:rPr lang="fr-FR" sz="4000" i="1" dirty="0">
                <a:latin typeface="Verdana" panose="020B0604030504040204" pitchFamily="34" charset="0"/>
                <a:ea typeface="Verdana" panose="020B0604030504040204" pitchFamily="34" charset="0"/>
              </a:rPr>
              <a:t> AI </a:t>
            </a:r>
            <a:r>
              <a:rPr lang="fr-FR" sz="4000" i="1" dirty="0" err="1">
                <a:latin typeface="Verdana" panose="020B0604030504040204" pitchFamily="34" charset="0"/>
                <a:ea typeface="Verdana" panose="020B0604030504040204" pitchFamily="34" charset="0"/>
              </a:rPr>
              <a:t>systems</a:t>
            </a:r>
            <a:endParaRPr lang="fr-FR" sz="4000" i="1" dirty="0">
              <a:latin typeface="Verdana" panose="020B0604030504040204" pitchFamily="34" charset="0"/>
              <a:ea typeface="Verdana" panose="020B0604030504040204" pitchFamily="34" charset="0"/>
            </a:endParaRPr>
          </a:p>
        </p:txBody>
      </p:sp>
      <p:sp>
        <p:nvSpPr>
          <p:cNvPr id="3" name="ZoneTexte 2">
            <a:extLst>
              <a:ext uri="{FF2B5EF4-FFF2-40B4-BE49-F238E27FC236}">
                <a16:creationId xmlns:a16="http://schemas.microsoft.com/office/drawing/2014/main" id="{C732F05E-E47C-5B4E-F9CC-04C0EAB8AB74}"/>
              </a:ext>
            </a:extLst>
          </p:cNvPr>
          <p:cNvSpPr txBox="1"/>
          <p:nvPr/>
        </p:nvSpPr>
        <p:spPr>
          <a:xfrm>
            <a:off x="232211" y="1766660"/>
            <a:ext cx="7068474" cy="2062103"/>
          </a:xfrm>
          <a:prstGeom prst="rect">
            <a:avLst/>
          </a:prstGeom>
          <a:noFill/>
        </p:spPr>
        <p:txBody>
          <a:bodyPr wrap="square" rtlCol="0">
            <a:spAutoFit/>
          </a:bodyPr>
          <a:lstStyle/>
          <a:p>
            <a:pPr marL="342900" lvl="0" indent="-342900" algn="just">
              <a:buAutoNum type="arabicPeriod"/>
            </a:pPr>
            <a:r>
              <a:rPr lang="fr-BE" sz="1600" dirty="0">
                <a:effectLst/>
                <a:latin typeface="+mj-lt"/>
                <a:ea typeface="Calibri" panose="020F0502020204030204" pitchFamily="34" charset="0"/>
                <a:cs typeface="Times New Roman" panose="02020603050405020304" pitchFamily="18" charset="0"/>
              </a:rPr>
              <a:t>Risk management plan</a:t>
            </a:r>
          </a:p>
          <a:p>
            <a:pPr marL="342900" lvl="0" indent="-342900" algn="just">
              <a:buAutoNum type="arabicPeriod"/>
            </a:pPr>
            <a:r>
              <a:rPr lang="fr-BE" sz="1600" dirty="0">
                <a:latin typeface="+mj-lt"/>
                <a:ea typeface="Calibri" panose="020F0502020204030204" pitchFamily="34" charset="0"/>
                <a:cs typeface="Times New Roman" panose="02020603050405020304" pitchFamily="18" charset="0"/>
              </a:rPr>
              <a:t>Data and data </a:t>
            </a:r>
            <a:r>
              <a:rPr lang="fr-BE" sz="1600" dirty="0" err="1">
                <a:latin typeface="+mj-lt"/>
                <a:ea typeface="Calibri" panose="020F0502020204030204" pitchFamily="34" charset="0"/>
                <a:cs typeface="Times New Roman" panose="02020603050405020304" pitchFamily="18" charset="0"/>
              </a:rPr>
              <a:t>governance</a:t>
            </a:r>
            <a:endParaRPr lang="fr-BE" sz="1600" dirty="0">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err="1">
                <a:effectLst/>
                <a:latin typeface="+mj-lt"/>
                <a:ea typeface="Calibri" panose="020F0502020204030204" pitchFamily="34" charset="0"/>
                <a:cs typeface="Times New Roman" panose="02020603050405020304" pitchFamily="18" charset="0"/>
              </a:rPr>
              <a:t>Technical</a:t>
            </a:r>
            <a:r>
              <a:rPr lang="fr-BE" sz="1600" dirty="0">
                <a:effectLst/>
                <a:latin typeface="+mj-lt"/>
                <a:ea typeface="Calibri" panose="020F0502020204030204" pitchFamily="34" charset="0"/>
                <a:cs typeface="Times New Roman" panose="02020603050405020304" pitchFamily="18" charset="0"/>
              </a:rPr>
              <a:t> documentation</a:t>
            </a:r>
          </a:p>
          <a:p>
            <a:pPr marL="342900" lvl="0" indent="-342900" algn="just">
              <a:buAutoNum type="arabicPeriod"/>
            </a:pPr>
            <a:r>
              <a:rPr lang="fr-BE" sz="1600" dirty="0">
                <a:latin typeface="+mj-lt"/>
                <a:ea typeface="Calibri" panose="020F0502020204030204" pitchFamily="34" charset="0"/>
                <a:cs typeface="Times New Roman" panose="02020603050405020304" pitchFamily="18" charset="0"/>
              </a:rPr>
              <a:t>Record-</a:t>
            </a:r>
            <a:r>
              <a:rPr lang="fr-BE" sz="1600" dirty="0" err="1">
                <a:latin typeface="+mj-lt"/>
                <a:ea typeface="Calibri" panose="020F0502020204030204" pitchFamily="34" charset="0"/>
                <a:cs typeface="Times New Roman" panose="02020603050405020304" pitchFamily="18" charset="0"/>
              </a:rPr>
              <a:t>keeping</a:t>
            </a:r>
            <a:endParaRPr lang="fr-BE" sz="1600" dirty="0">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err="1">
                <a:effectLst/>
                <a:latin typeface="+mj-lt"/>
                <a:ea typeface="Calibri" panose="020F0502020204030204" pitchFamily="34" charset="0"/>
                <a:cs typeface="Times New Roman" panose="02020603050405020304" pitchFamily="18" charset="0"/>
              </a:rPr>
              <a:t>Transparency</a:t>
            </a:r>
            <a:r>
              <a:rPr lang="fr-BE" sz="1600" dirty="0">
                <a:effectLst/>
                <a:latin typeface="+mj-lt"/>
                <a:ea typeface="Calibri" panose="020F0502020204030204" pitchFamily="34" charset="0"/>
                <a:cs typeface="Times New Roman" panose="02020603050405020304" pitchFamily="18" charset="0"/>
              </a:rPr>
              <a:t> and provision of information to </a:t>
            </a:r>
            <a:r>
              <a:rPr lang="fr-BE" sz="1600" dirty="0" err="1">
                <a:effectLst/>
                <a:latin typeface="+mj-lt"/>
                <a:ea typeface="Calibri" panose="020F0502020204030204" pitchFamily="34" charset="0"/>
                <a:cs typeface="Times New Roman" panose="02020603050405020304" pitchFamily="18" charset="0"/>
              </a:rPr>
              <a:t>deployers</a:t>
            </a: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a:latin typeface="+mj-lt"/>
                <a:ea typeface="Calibri" panose="020F0502020204030204" pitchFamily="34" charset="0"/>
                <a:cs typeface="Times New Roman" panose="02020603050405020304" pitchFamily="18" charset="0"/>
              </a:rPr>
              <a:t>Human </a:t>
            </a:r>
            <a:r>
              <a:rPr lang="fr-BE" sz="1600" dirty="0" err="1">
                <a:latin typeface="+mj-lt"/>
                <a:ea typeface="Calibri" panose="020F0502020204030204" pitchFamily="34" charset="0"/>
                <a:cs typeface="Times New Roman" panose="02020603050405020304" pitchFamily="18" charset="0"/>
              </a:rPr>
              <a:t>oversight</a:t>
            </a:r>
            <a:endParaRPr lang="fr-BE" sz="1600" dirty="0">
              <a:latin typeface="+mj-lt"/>
              <a:ea typeface="Calibri" panose="020F0502020204030204" pitchFamily="34" charset="0"/>
              <a:cs typeface="Times New Roman" panose="02020603050405020304" pitchFamily="18" charset="0"/>
            </a:endParaRPr>
          </a:p>
          <a:p>
            <a:pPr marL="342900" lvl="0" indent="-342900" algn="just">
              <a:buAutoNum type="arabicPeriod"/>
            </a:pPr>
            <a:r>
              <a:rPr lang="fr-BE" sz="1600" dirty="0" err="1">
                <a:effectLst/>
                <a:latin typeface="+mj-lt"/>
                <a:ea typeface="Calibri" panose="020F0502020204030204" pitchFamily="34" charset="0"/>
                <a:cs typeface="Times New Roman" panose="02020603050405020304" pitchFamily="18" charset="0"/>
              </a:rPr>
              <a:t>Accuracy</a:t>
            </a:r>
            <a:r>
              <a:rPr lang="fr-BE" sz="1600" dirty="0">
                <a:effectLst/>
                <a:latin typeface="+mj-lt"/>
                <a:ea typeface="Calibri" panose="020F0502020204030204" pitchFamily="34" charset="0"/>
                <a:cs typeface="Times New Roman" panose="02020603050405020304" pitchFamily="18" charset="0"/>
              </a:rPr>
              <a:t>, </a:t>
            </a:r>
            <a:r>
              <a:rPr lang="fr-BE" sz="1600" dirty="0" err="1">
                <a:effectLst/>
                <a:latin typeface="+mj-lt"/>
                <a:ea typeface="Calibri" panose="020F0502020204030204" pitchFamily="34" charset="0"/>
                <a:cs typeface="Times New Roman" panose="02020603050405020304" pitchFamily="18" charset="0"/>
              </a:rPr>
              <a:t>robustness</a:t>
            </a:r>
            <a:r>
              <a:rPr lang="fr-BE" sz="1600" dirty="0">
                <a:effectLst/>
                <a:latin typeface="+mj-lt"/>
                <a:ea typeface="Calibri" panose="020F0502020204030204" pitchFamily="34" charset="0"/>
                <a:cs typeface="Times New Roman" panose="02020603050405020304" pitchFamily="18" charset="0"/>
              </a:rPr>
              <a:t> and </a:t>
            </a:r>
            <a:r>
              <a:rPr lang="fr-BE" sz="1600" dirty="0" err="1">
                <a:effectLst/>
                <a:latin typeface="+mj-lt"/>
                <a:ea typeface="Calibri" panose="020F0502020204030204" pitchFamily="34" charset="0"/>
                <a:cs typeface="Times New Roman" panose="02020603050405020304" pitchFamily="18" charset="0"/>
              </a:rPr>
              <a:t>cybersecurity</a:t>
            </a:r>
            <a:endParaRPr lang="fr-BE" sz="1600" dirty="0">
              <a:effectLst/>
              <a:latin typeface="+mj-lt"/>
              <a:ea typeface="Calibri" panose="020F0502020204030204" pitchFamily="34" charset="0"/>
              <a:cs typeface="Times New Roman" panose="02020603050405020304" pitchFamily="18" charset="0"/>
            </a:endParaRPr>
          </a:p>
          <a:p>
            <a:pPr lvl="0" algn="just"/>
            <a:endParaRPr lang="en-BE" sz="16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6108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a:solidFill>
                  <a:schemeClr val="accent3"/>
                </a:solidFill>
                <a:latin typeface="Verdana" panose="020B0604030504040204" pitchFamily="34" charset="0"/>
                <a:ea typeface="Verdana" panose="020B0604030504040204" pitchFamily="34" charset="0"/>
              </a:rPr>
              <a:t>High-</a:t>
            </a:r>
            <a:r>
              <a:rPr lang="fr-FR" sz="4000" b="1" dirty="0" err="1">
                <a:solidFill>
                  <a:schemeClr val="accent3"/>
                </a:solidFill>
                <a:latin typeface="Verdana" panose="020B0604030504040204" pitchFamily="34" charset="0"/>
                <a:ea typeface="Verdana" panose="020B0604030504040204" pitchFamily="34" charset="0"/>
              </a:rPr>
              <a:t>risk</a:t>
            </a:r>
            <a:r>
              <a:rPr lang="fr-FR" sz="4000" b="1" dirty="0">
                <a:solidFill>
                  <a:schemeClr val="accent3"/>
                </a:solidFill>
                <a:latin typeface="Verdana" panose="020B0604030504040204" pitchFamily="34" charset="0"/>
                <a:ea typeface="Verdana" panose="020B0604030504040204" pitchFamily="34" charset="0"/>
              </a:rPr>
              <a:t> AI </a:t>
            </a:r>
            <a:r>
              <a:rPr lang="fr-FR" sz="4000" b="1" dirty="0" err="1">
                <a:solidFill>
                  <a:schemeClr val="accent3"/>
                </a:solidFill>
                <a:latin typeface="Verdana" panose="020B0604030504040204" pitchFamily="34" charset="0"/>
                <a:ea typeface="Verdana" panose="020B0604030504040204" pitchFamily="34" charset="0"/>
              </a:rPr>
              <a:t>systems</a:t>
            </a:r>
            <a:r>
              <a:rPr lang="fr-FR" sz="4000" dirty="0">
                <a:latin typeface="Verdana" panose="020B0604030504040204" pitchFamily="34" charset="0"/>
                <a:ea typeface="Verdana" panose="020B0604030504040204" pitchFamily="34" charset="0"/>
              </a:rPr>
              <a:t>:</a:t>
            </a:r>
          </a:p>
          <a:p>
            <a:pPr algn="r"/>
            <a:r>
              <a:rPr lang="fr-FR" sz="4000" i="1" dirty="0" err="1">
                <a:latin typeface="Verdana" panose="020B0604030504040204" pitchFamily="34" charset="0"/>
                <a:ea typeface="Verdana" panose="020B0604030504040204" pitchFamily="34" charset="0"/>
              </a:rPr>
              <a:t>Specific</a:t>
            </a:r>
            <a:r>
              <a:rPr lang="fr-FR" sz="4000" i="1" dirty="0">
                <a:latin typeface="Verdana" panose="020B0604030504040204" pitchFamily="34" charset="0"/>
                <a:ea typeface="Verdana" panose="020B0604030504040204" pitchFamily="34" charset="0"/>
              </a:rPr>
              <a:t> obligations</a:t>
            </a:r>
          </a:p>
        </p:txBody>
      </p:sp>
      <p:sp>
        <p:nvSpPr>
          <p:cNvPr id="3" name="ZoneTexte 2">
            <a:extLst>
              <a:ext uri="{FF2B5EF4-FFF2-40B4-BE49-F238E27FC236}">
                <a16:creationId xmlns:a16="http://schemas.microsoft.com/office/drawing/2014/main" id="{C732F05E-E47C-5B4E-F9CC-04C0EAB8AB74}"/>
              </a:ext>
            </a:extLst>
          </p:cNvPr>
          <p:cNvSpPr txBox="1"/>
          <p:nvPr/>
        </p:nvSpPr>
        <p:spPr>
          <a:xfrm>
            <a:off x="442184" y="1198463"/>
            <a:ext cx="7068474" cy="3539430"/>
          </a:xfrm>
          <a:prstGeom prst="rect">
            <a:avLst/>
          </a:prstGeom>
          <a:noFill/>
        </p:spPr>
        <p:txBody>
          <a:bodyPr wrap="square" rtlCol="0">
            <a:spAutoFit/>
          </a:bodyPr>
          <a:lstStyle/>
          <a:p>
            <a:pPr marL="342900" lvl="0" indent="-342900" algn="just">
              <a:buFont typeface="Arial" panose="020B0604020202020204" pitchFamily="34" charset="0"/>
              <a:buChar char="•"/>
            </a:pPr>
            <a:r>
              <a:rPr lang="fr-BE" sz="1600" dirty="0">
                <a:effectLst/>
                <a:latin typeface="+mj-lt"/>
                <a:ea typeface="Calibri" panose="020F0502020204030204" pitchFamily="34" charset="0"/>
                <a:cs typeface="Times New Roman" panose="02020603050405020304" pitchFamily="18" charset="0"/>
              </a:rPr>
              <a:t>Providers</a:t>
            </a:r>
          </a:p>
          <a:p>
            <a:pPr marL="800100" lvl="1" indent="-342900" algn="just">
              <a:buFont typeface="Arial" panose="020B0604020202020204" pitchFamily="34" charset="0"/>
              <a:buChar char="•"/>
            </a:pPr>
            <a:r>
              <a:rPr lang="fr-BE" sz="1600" dirty="0" err="1">
                <a:effectLst/>
                <a:latin typeface="+mj-lt"/>
                <a:ea typeface="Calibri" panose="020F0502020204030204" pitchFamily="34" charset="0"/>
                <a:cs typeface="Times New Roman" panose="02020603050405020304" pitchFamily="18" charset="0"/>
              </a:rPr>
              <a:t>Quality</a:t>
            </a:r>
            <a:r>
              <a:rPr lang="fr-BE" sz="1600" dirty="0">
                <a:effectLst/>
                <a:latin typeface="+mj-lt"/>
                <a:ea typeface="Calibri" panose="020F0502020204030204" pitchFamily="34" charset="0"/>
                <a:cs typeface="Times New Roman" panose="02020603050405020304" pitchFamily="18" charset="0"/>
              </a:rPr>
              <a:t> Management System</a:t>
            </a:r>
            <a:endParaRPr lang="fr-BE" sz="1600" dirty="0">
              <a:latin typeface="+mj-lt"/>
              <a:ea typeface="Calibri" panose="020F0502020204030204" pitchFamily="34" charset="0"/>
              <a:cs typeface="Times New Roman" panose="02020603050405020304" pitchFamily="18" charset="0"/>
            </a:endParaRPr>
          </a:p>
          <a:p>
            <a:pPr marL="800100" lvl="1" indent="-342900" algn="just">
              <a:buFont typeface="Arial" panose="020B0604020202020204" pitchFamily="34" charset="0"/>
              <a:buChar char="•"/>
            </a:pPr>
            <a:r>
              <a:rPr lang="fr-BE" sz="1600" dirty="0" err="1">
                <a:effectLst/>
                <a:latin typeface="+mj-lt"/>
                <a:ea typeface="Calibri" panose="020F0502020204030204" pitchFamily="34" charset="0"/>
                <a:cs typeface="Times New Roman" panose="02020603050405020304" pitchFamily="18" charset="0"/>
              </a:rPr>
              <a:t>Draw</a:t>
            </a:r>
            <a:r>
              <a:rPr lang="fr-BE" sz="1600" dirty="0">
                <a:effectLst/>
                <a:latin typeface="+mj-lt"/>
                <a:ea typeface="Calibri" panose="020F0502020204030204" pitchFamily="34" charset="0"/>
                <a:cs typeface="Times New Roman" panose="02020603050405020304" pitchFamily="18" charset="0"/>
              </a:rPr>
              <a:t> up </a:t>
            </a:r>
            <a:r>
              <a:rPr lang="fr-BE" sz="1600" dirty="0" err="1">
                <a:effectLst/>
                <a:latin typeface="+mj-lt"/>
                <a:ea typeface="Calibri" panose="020F0502020204030204" pitchFamily="34" charset="0"/>
                <a:cs typeface="Times New Roman" panose="02020603050405020304" pitchFamily="18" charset="0"/>
              </a:rPr>
              <a:t>technical</a:t>
            </a:r>
            <a:r>
              <a:rPr lang="fr-BE" sz="1600" dirty="0">
                <a:effectLst/>
                <a:latin typeface="+mj-lt"/>
                <a:ea typeface="Calibri" panose="020F0502020204030204" pitchFamily="34" charset="0"/>
                <a:cs typeface="Times New Roman" panose="02020603050405020304" pitchFamily="18" charset="0"/>
              </a:rPr>
              <a:t> documentation</a:t>
            </a:r>
          </a:p>
          <a:p>
            <a:pPr marL="800100" lvl="1" indent="-342900" algn="just">
              <a:buFont typeface="Arial" panose="020B0604020202020204" pitchFamily="34" charset="0"/>
              <a:buChar char="•"/>
            </a:pPr>
            <a:r>
              <a:rPr lang="fr-BE" sz="1600" dirty="0" err="1">
                <a:effectLst/>
                <a:latin typeface="+mj-lt"/>
                <a:ea typeface="Calibri" panose="020F0502020204030204" pitchFamily="34" charset="0"/>
                <a:cs typeface="Times New Roman" panose="02020603050405020304" pitchFamily="18" charset="0"/>
              </a:rPr>
              <a:t>Keep</a:t>
            </a:r>
            <a:r>
              <a:rPr lang="fr-BE" sz="1600" dirty="0">
                <a:effectLst/>
                <a:latin typeface="+mj-lt"/>
                <a:ea typeface="Calibri" panose="020F0502020204030204" pitchFamily="34" charset="0"/>
                <a:cs typeface="Times New Roman" panose="02020603050405020304" pitchFamily="18" charset="0"/>
              </a:rPr>
              <a:t> the logs </a:t>
            </a:r>
            <a:r>
              <a:rPr lang="fr-BE" sz="1600" dirty="0" err="1">
                <a:effectLst/>
                <a:latin typeface="+mj-lt"/>
                <a:ea typeface="Calibri" panose="020F0502020204030204" pitchFamily="34" charset="0"/>
                <a:cs typeface="Times New Roman" panose="02020603050405020304" pitchFamily="18" charset="0"/>
              </a:rPr>
              <a:t>automatically</a:t>
            </a:r>
            <a:r>
              <a:rPr lang="fr-BE" sz="1600" dirty="0">
                <a:effectLst/>
                <a:latin typeface="+mj-lt"/>
                <a:ea typeface="Calibri" panose="020F0502020204030204" pitchFamily="34" charset="0"/>
                <a:cs typeface="Times New Roman" panose="02020603050405020304" pitchFamily="18" charset="0"/>
              </a:rPr>
              <a:t> </a:t>
            </a:r>
            <a:r>
              <a:rPr lang="fr-BE" sz="1600" dirty="0" err="1">
                <a:effectLst/>
                <a:latin typeface="+mj-lt"/>
                <a:ea typeface="Calibri" panose="020F0502020204030204" pitchFamily="34" charset="0"/>
                <a:cs typeface="Times New Roman" panose="02020603050405020304" pitchFamily="18" charset="0"/>
              </a:rPr>
              <a:t>generated</a:t>
            </a:r>
            <a:endParaRPr lang="fr-BE" sz="1600" dirty="0">
              <a:effectLst/>
              <a:latin typeface="+mj-lt"/>
              <a:ea typeface="Calibri" panose="020F0502020204030204" pitchFamily="34" charset="0"/>
              <a:cs typeface="Times New Roman" panose="02020603050405020304" pitchFamily="18" charset="0"/>
            </a:endParaRPr>
          </a:p>
          <a:p>
            <a:pPr marL="800100" lvl="1" indent="-342900" algn="just">
              <a:buFont typeface="Arial" panose="020B0604020202020204" pitchFamily="34" charset="0"/>
              <a:buChar char="•"/>
            </a:pPr>
            <a:r>
              <a:rPr lang="fr-BE" sz="1600" dirty="0">
                <a:latin typeface="+mj-lt"/>
                <a:ea typeface="Calibri" panose="020F0502020204030204" pitchFamily="34" charset="0"/>
                <a:cs typeface="Times New Roman" panose="02020603050405020304" pitchFamily="18" charset="0"/>
              </a:rPr>
              <a:t>Appoint </a:t>
            </a:r>
            <a:r>
              <a:rPr lang="fr-BE" sz="1600" dirty="0" err="1">
                <a:latin typeface="+mj-lt"/>
                <a:ea typeface="Calibri" panose="020F0502020204030204" pitchFamily="34" charset="0"/>
                <a:cs typeface="Times New Roman" panose="02020603050405020304" pitchFamily="18" charset="0"/>
              </a:rPr>
              <a:t>authorised</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representatives</a:t>
            </a:r>
            <a:r>
              <a:rPr lang="fr-BE" sz="1600" dirty="0">
                <a:latin typeface="+mj-lt"/>
                <a:ea typeface="Calibri" panose="020F0502020204030204" pitchFamily="34" charset="0"/>
                <a:cs typeface="Times New Roman" panose="02020603050405020304" pitchFamily="18" charset="0"/>
              </a:rPr>
              <a:t> if in a </a:t>
            </a:r>
            <a:r>
              <a:rPr lang="fr-BE" sz="1600" dirty="0" err="1">
                <a:latin typeface="+mj-lt"/>
                <a:ea typeface="Calibri" panose="020F0502020204030204" pitchFamily="34" charset="0"/>
                <a:cs typeface="Times New Roman" panose="02020603050405020304" pitchFamily="18" charset="0"/>
              </a:rPr>
              <a:t>third</a:t>
            </a:r>
            <a:r>
              <a:rPr lang="fr-BE" sz="1600" dirty="0">
                <a:latin typeface="+mj-lt"/>
                <a:ea typeface="Calibri" panose="020F0502020204030204" pitchFamily="34" charset="0"/>
                <a:cs typeface="Times New Roman" panose="02020603050405020304" pitchFamily="18" charset="0"/>
              </a:rPr>
              <a:t> country</a:t>
            </a:r>
            <a:endParaRPr lang="fr-BE" sz="1600" dirty="0">
              <a:effectLst/>
              <a:latin typeface="+mj-lt"/>
              <a:ea typeface="Calibri" panose="020F0502020204030204" pitchFamily="34" charset="0"/>
              <a:cs typeface="Times New Roman" panose="02020603050405020304" pitchFamily="18" charset="0"/>
            </a:endParaRPr>
          </a:p>
          <a:p>
            <a:pPr marL="800100" lvl="1" indent="-342900" algn="just">
              <a:buFont typeface="Arial" panose="020B0604020202020204" pitchFamily="34" charset="0"/>
              <a:buChar char="•"/>
            </a:pPr>
            <a:r>
              <a:rPr lang="fr-BE" sz="1600" dirty="0" err="1">
                <a:latin typeface="+mj-lt"/>
                <a:ea typeface="Calibri" panose="020F0502020204030204" pitchFamily="34" charset="0"/>
                <a:cs typeface="Times New Roman" panose="02020603050405020304" pitchFamily="18" charset="0"/>
              </a:rPr>
              <a:t>Conformity</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Assessment</a:t>
            </a:r>
            <a:endParaRPr lang="fr-BE" sz="1600" dirty="0">
              <a:latin typeface="+mj-lt"/>
              <a:ea typeface="Calibri" panose="020F0502020204030204" pitchFamily="34" charset="0"/>
              <a:cs typeface="Times New Roman" panose="02020603050405020304" pitchFamily="18" charset="0"/>
            </a:endParaRPr>
          </a:p>
          <a:p>
            <a:pPr marL="800100" lvl="1" indent="-342900" algn="just">
              <a:buFont typeface="Arial" panose="020B0604020202020204" pitchFamily="34" charset="0"/>
              <a:buChar char="•"/>
            </a:pPr>
            <a:r>
              <a:rPr lang="fr-BE" sz="1600" dirty="0">
                <a:latin typeface="+mj-lt"/>
                <a:ea typeface="Calibri" panose="020F0502020204030204" pitchFamily="34" charset="0"/>
                <a:cs typeface="Times New Roman" panose="02020603050405020304" pitchFamily="18" charset="0"/>
              </a:rPr>
              <a:t>EU </a:t>
            </a:r>
            <a:r>
              <a:rPr lang="fr-BE" sz="1600" dirty="0" err="1">
                <a:latin typeface="+mj-lt"/>
                <a:ea typeface="Calibri" panose="020F0502020204030204" pitchFamily="34" charset="0"/>
                <a:cs typeface="Times New Roman" panose="02020603050405020304" pitchFamily="18" charset="0"/>
              </a:rPr>
              <a:t>Declaration</a:t>
            </a:r>
            <a:r>
              <a:rPr lang="fr-BE" sz="1600" dirty="0">
                <a:latin typeface="+mj-lt"/>
                <a:ea typeface="Calibri" panose="020F0502020204030204" pitchFamily="34" charset="0"/>
                <a:cs typeface="Times New Roman" panose="02020603050405020304" pitchFamily="18" charset="0"/>
              </a:rPr>
              <a:t> of </a:t>
            </a:r>
            <a:r>
              <a:rPr lang="fr-BE" sz="1600" dirty="0" err="1">
                <a:latin typeface="+mj-lt"/>
                <a:ea typeface="Calibri" panose="020F0502020204030204" pitchFamily="34" charset="0"/>
                <a:cs typeface="Times New Roman" panose="02020603050405020304" pitchFamily="18" charset="0"/>
              </a:rPr>
              <a:t>conformity</a:t>
            </a:r>
            <a:r>
              <a:rPr lang="fr-BE" sz="1600" dirty="0">
                <a:latin typeface="+mj-lt"/>
                <a:ea typeface="Calibri" panose="020F0502020204030204" pitchFamily="34" charset="0"/>
                <a:cs typeface="Times New Roman" panose="02020603050405020304" pitchFamily="18" charset="0"/>
              </a:rPr>
              <a:t> &amp; CE </a:t>
            </a:r>
            <a:r>
              <a:rPr lang="fr-BE" sz="1600" dirty="0" err="1">
                <a:latin typeface="+mj-lt"/>
                <a:ea typeface="Calibri" panose="020F0502020204030204" pitchFamily="34" charset="0"/>
                <a:cs typeface="Times New Roman" panose="02020603050405020304" pitchFamily="18" charset="0"/>
              </a:rPr>
              <a:t>marking</a:t>
            </a:r>
            <a:endParaRPr lang="fr-BE" sz="1600" dirty="0">
              <a:latin typeface="+mj-lt"/>
              <a:ea typeface="Calibri" panose="020F0502020204030204" pitchFamily="34" charset="0"/>
              <a:cs typeface="Times New Roman" panose="02020603050405020304" pitchFamily="18" charset="0"/>
            </a:endParaRPr>
          </a:p>
          <a:p>
            <a:pPr marL="800100" lvl="1" indent="-342900" algn="just">
              <a:buFont typeface="Arial" panose="020B0604020202020204" pitchFamily="34" charset="0"/>
              <a:buChar char="•"/>
            </a:pPr>
            <a:r>
              <a:rPr lang="fr-BE" sz="1600" dirty="0" err="1">
                <a:latin typeface="+mj-lt"/>
                <a:ea typeface="Calibri" panose="020F0502020204030204" pitchFamily="34" charset="0"/>
                <a:cs typeface="Times New Roman" panose="02020603050405020304" pitchFamily="18" charset="0"/>
              </a:rPr>
              <a:t>Cooperation</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with</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competent</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authorities</a:t>
            </a:r>
            <a:endParaRPr lang="fr-BE" sz="1600" dirty="0">
              <a:latin typeface="+mj-lt"/>
              <a:ea typeface="Calibri" panose="020F0502020204030204" pitchFamily="34" charset="0"/>
              <a:cs typeface="Times New Roman" panose="02020603050405020304" pitchFamily="18" charset="0"/>
            </a:endParaRPr>
          </a:p>
          <a:p>
            <a:pPr marL="800100" lvl="1" indent="-342900" algn="just">
              <a:buFont typeface="Arial" panose="020B0604020202020204" pitchFamily="34" charset="0"/>
              <a:buChar char="•"/>
            </a:pPr>
            <a:r>
              <a:rPr lang="fr-BE" sz="1600">
                <a:latin typeface="+mj-lt"/>
                <a:ea typeface="Calibri" panose="020F0502020204030204" pitchFamily="34" charset="0"/>
                <a:cs typeface="Times New Roman" panose="02020603050405020304" pitchFamily="18" charset="0"/>
              </a:rPr>
              <a:t>Reporting</a:t>
            </a:r>
            <a:r>
              <a:rPr lang="fr-BE" sz="1600" dirty="0">
                <a:latin typeface="+mj-lt"/>
                <a:ea typeface="Calibri" panose="020F0502020204030204" pitchFamily="34" charset="0"/>
                <a:cs typeface="Times New Roman" panose="02020603050405020304" pitchFamily="18" charset="0"/>
              </a:rPr>
              <a:t> of </a:t>
            </a:r>
            <a:r>
              <a:rPr lang="fr-BE" sz="1600" dirty="0" err="1">
                <a:latin typeface="+mj-lt"/>
                <a:ea typeface="Calibri" panose="020F0502020204030204" pitchFamily="34" charset="0"/>
                <a:cs typeface="Times New Roman" panose="02020603050405020304" pitchFamily="18" charset="0"/>
              </a:rPr>
              <a:t>serious</a:t>
            </a:r>
            <a:r>
              <a:rPr lang="fr-BE" sz="1600" dirty="0">
                <a:latin typeface="+mj-lt"/>
                <a:ea typeface="Calibri" panose="020F0502020204030204" pitchFamily="34" charset="0"/>
                <a:cs typeface="Times New Roman" panose="02020603050405020304" pitchFamily="18" charset="0"/>
              </a:rPr>
              <a:t> incidents to </a:t>
            </a:r>
            <a:r>
              <a:rPr lang="fr-BE" sz="1600" dirty="0" err="1">
                <a:latin typeface="+mj-lt"/>
                <a:ea typeface="Calibri" panose="020F0502020204030204" pitchFamily="34" charset="0"/>
                <a:cs typeface="Times New Roman" panose="02020603050405020304" pitchFamily="18" charset="0"/>
              </a:rPr>
              <a:t>authorities</a:t>
            </a:r>
            <a:endParaRPr lang="fr-BE" sz="1600" dirty="0">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r>
              <a:rPr lang="fr-BE" sz="1600" dirty="0" err="1">
                <a:latin typeface="+mj-lt"/>
                <a:ea typeface="Calibri" panose="020F0502020204030204" pitchFamily="34" charset="0"/>
                <a:cs typeface="Times New Roman" panose="02020603050405020304" pitchFamily="18" charset="0"/>
              </a:rPr>
              <a:t>Importers</a:t>
            </a:r>
            <a:endParaRPr lang="fr-BE" sz="1600" dirty="0">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r>
              <a:rPr lang="fr-BE" sz="1600" dirty="0" err="1">
                <a:effectLst/>
                <a:latin typeface="+mj-lt"/>
                <a:ea typeface="Calibri" panose="020F0502020204030204" pitchFamily="34" charset="0"/>
                <a:cs typeface="Times New Roman" panose="02020603050405020304" pitchFamily="18" charset="0"/>
              </a:rPr>
              <a:t>Distributors</a:t>
            </a: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r>
              <a:rPr lang="fr-BE" sz="1600" dirty="0" err="1">
                <a:latin typeface="+mj-lt"/>
                <a:ea typeface="Calibri" panose="020F0502020204030204" pitchFamily="34" charset="0"/>
                <a:cs typeface="Times New Roman" panose="02020603050405020304" pitchFamily="18" charset="0"/>
              </a:rPr>
              <a:t>Deployers</a:t>
            </a: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endParaRPr lang="fr-BE" sz="16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9755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a:solidFill>
                  <a:schemeClr val="accent3"/>
                </a:solidFill>
                <a:latin typeface="Verdana" panose="020B0604030504040204" pitchFamily="34" charset="0"/>
                <a:ea typeface="Verdana" panose="020B0604030504040204" pitchFamily="34" charset="0"/>
              </a:rPr>
              <a:t>High-</a:t>
            </a:r>
            <a:r>
              <a:rPr lang="fr-FR" sz="4000" b="1" dirty="0" err="1">
                <a:solidFill>
                  <a:schemeClr val="accent3"/>
                </a:solidFill>
                <a:latin typeface="Verdana" panose="020B0604030504040204" pitchFamily="34" charset="0"/>
                <a:ea typeface="Verdana" panose="020B0604030504040204" pitchFamily="34" charset="0"/>
              </a:rPr>
              <a:t>risk</a:t>
            </a:r>
            <a:r>
              <a:rPr lang="fr-FR" sz="4000" b="1" dirty="0">
                <a:solidFill>
                  <a:schemeClr val="accent3"/>
                </a:solidFill>
                <a:latin typeface="Verdana" panose="020B0604030504040204" pitchFamily="34" charset="0"/>
                <a:ea typeface="Verdana" panose="020B0604030504040204" pitchFamily="34" charset="0"/>
              </a:rPr>
              <a:t> AI </a:t>
            </a:r>
            <a:r>
              <a:rPr lang="fr-FR" sz="4000" b="1" dirty="0" err="1">
                <a:solidFill>
                  <a:schemeClr val="accent3"/>
                </a:solidFill>
                <a:latin typeface="Verdana" panose="020B0604030504040204" pitchFamily="34" charset="0"/>
                <a:ea typeface="Verdana" panose="020B0604030504040204" pitchFamily="34" charset="0"/>
              </a:rPr>
              <a:t>systems</a:t>
            </a:r>
            <a:r>
              <a:rPr lang="fr-FR" sz="4000" dirty="0">
                <a:latin typeface="Verdana" panose="020B0604030504040204" pitchFamily="34" charset="0"/>
                <a:ea typeface="Verdana" panose="020B0604030504040204" pitchFamily="34" charset="0"/>
              </a:rPr>
              <a:t>:</a:t>
            </a:r>
          </a:p>
          <a:p>
            <a:pPr algn="r"/>
            <a:r>
              <a:rPr lang="fr-FR" sz="4000" i="1" dirty="0" err="1">
                <a:latin typeface="Verdana" panose="020B0604030504040204" pitchFamily="34" charset="0"/>
                <a:ea typeface="Verdana" panose="020B0604030504040204" pitchFamily="34" charset="0"/>
              </a:rPr>
              <a:t>Specific</a:t>
            </a:r>
            <a:r>
              <a:rPr lang="fr-FR" sz="4000" i="1" dirty="0">
                <a:latin typeface="Verdana" panose="020B0604030504040204" pitchFamily="34" charset="0"/>
                <a:ea typeface="Verdana" panose="020B0604030504040204" pitchFamily="34" charset="0"/>
              </a:rPr>
              <a:t> obligations</a:t>
            </a:r>
          </a:p>
        </p:txBody>
      </p:sp>
      <p:sp>
        <p:nvSpPr>
          <p:cNvPr id="3" name="ZoneTexte 2">
            <a:extLst>
              <a:ext uri="{FF2B5EF4-FFF2-40B4-BE49-F238E27FC236}">
                <a16:creationId xmlns:a16="http://schemas.microsoft.com/office/drawing/2014/main" id="{C732F05E-E47C-5B4E-F9CC-04C0EAB8AB74}"/>
              </a:ext>
            </a:extLst>
          </p:cNvPr>
          <p:cNvSpPr txBox="1"/>
          <p:nvPr/>
        </p:nvSpPr>
        <p:spPr>
          <a:xfrm>
            <a:off x="232211" y="1766660"/>
            <a:ext cx="7068474" cy="1323439"/>
          </a:xfrm>
          <a:prstGeom prst="rect">
            <a:avLst/>
          </a:prstGeom>
          <a:noFill/>
        </p:spPr>
        <p:txBody>
          <a:bodyPr wrap="square" rtlCol="0">
            <a:spAutoFit/>
          </a:bodyPr>
          <a:lstStyle/>
          <a:p>
            <a:pPr marL="342900" lvl="0" indent="-342900" algn="just">
              <a:buFont typeface="Arial" panose="020B0604020202020204" pitchFamily="34" charset="0"/>
              <a:buChar char="•"/>
            </a:pPr>
            <a:r>
              <a:rPr lang="fr-BE" sz="1600" dirty="0">
                <a:effectLst/>
                <a:latin typeface="+mj-lt"/>
                <a:ea typeface="Calibri" panose="020F0502020204030204" pitchFamily="34" charset="0"/>
                <a:cs typeface="Times New Roman" panose="02020603050405020304" pitchFamily="18" charset="0"/>
              </a:rPr>
              <a:t>Providers</a:t>
            </a:r>
          </a:p>
          <a:p>
            <a:pPr marL="342900" lvl="0" indent="-342900" algn="just">
              <a:buFont typeface="Arial" panose="020B0604020202020204" pitchFamily="34" charset="0"/>
              <a:buChar char="•"/>
            </a:pPr>
            <a:r>
              <a:rPr lang="fr-BE" sz="1600" dirty="0" err="1">
                <a:latin typeface="+mj-lt"/>
                <a:ea typeface="Calibri" panose="020F0502020204030204" pitchFamily="34" charset="0"/>
                <a:cs typeface="Times New Roman" panose="02020603050405020304" pitchFamily="18" charset="0"/>
              </a:rPr>
              <a:t>Importers</a:t>
            </a:r>
            <a:endParaRPr lang="fr-BE" sz="1600" dirty="0">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r>
              <a:rPr lang="fr-BE" sz="1600" dirty="0" err="1">
                <a:effectLst/>
                <a:latin typeface="+mj-lt"/>
                <a:ea typeface="Calibri" panose="020F0502020204030204" pitchFamily="34" charset="0"/>
                <a:cs typeface="Times New Roman" panose="02020603050405020304" pitchFamily="18" charset="0"/>
              </a:rPr>
              <a:t>Distributors</a:t>
            </a: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r>
              <a:rPr lang="fr-BE" sz="1600" dirty="0" err="1">
                <a:latin typeface="+mj-lt"/>
                <a:ea typeface="Calibri" panose="020F0502020204030204" pitchFamily="34" charset="0"/>
                <a:cs typeface="Times New Roman" panose="02020603050405020304" pitchFamily="18" charset="0"/>
              </a:rPr>
              <a:t>Deployers</a:t>
            </a: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endParaRPr lang="fr-BE" sz="16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8848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a:solidFill>
                  <a:schemeClr val="accent3"/>
                </a:solidFill>
                <a:latin typeface="Verdana" panose="020B0604030504040204" pitchFamily="34" charset="0"/>
                <a:ea typeface="Verdana" panose="020B0604030504040204" pitchFamily="34" charset="0"/>
              </a:rPr>
              <a:t>High-</a:t>
            </a:r>
            <a:r>
              <a:rPr lang="fr-FR" sz="4000" b="1" dirty="0" err="1">
                <a:solidFill>
                  <a:schemeClr val="accent3"/>
                </a:solidFill>
                <a:latin typeface="Verdana" panose="020B0604030504040204" pitchFamily="34" charset="0"/>
                <a:ea typeface="Verdana" panose="020B0604030504040204" pitchFamily="34" charset="0"/>
              </a:rPr>
              <a:t>risk</a:t>
            </a:r>
            <a:r>
              <a:rPr lang="fr-FR" sz="4000" b="1" dirty="0">
                <a:solidFill>
                  <a:schemeClr val="accent3"/>
                </a:solidFill>
                <a:latin typeface="Verdana" panose="020B0604030504040204" pitchFamily="34" charset="0"/>
                <a:ea typeface="Verdana" panose="020B0604030504040204" pitchFamily="34" charset="0"/>
              </a:rPr>
              <a:t> AI </a:t>
            </a:r>
            <a:r>
              <a:rPr lang="fr-FR" sz="4000" b="1" dirty="0" err="1">
                <a:solidFill>
                  <a:schemeClr val="accent3"/>
                </a:solidFill>
                <a:latin typeface="Verdana" panose="020B0604030504040204" pitchFamily="34" charset="0"/>
                <a:ea typeface="Verdana" panose="020B0604030504040204" pitchFamily="34" charset="0"/>
              </a:rPr>
              <a:t>systems</a:t>
            </a:r>
            <a:r>
              <a:rPr lang="fr-FR" sz="4000" dirty="0">
                <a:latin typeface="Verdana" panose="020B0604030504040204" pitchFamily="34" charset="0"/>
                <a:ea typeface="Verdana" panose="020B0604030504040204" pitchFamily="34" charset="0"/>
              </a:rPr>
              <a:t>:</a:t>
            </a:r>
          </a:p>
          <a:p>
            <a:pPr algn="r"/>
            <a:r>
              <a:rPr lang="fr-FR" sz="4000" i="1" dirty="0" err="1">
                <a:latin typeface="Verdana" panose="020B0604030504040204" pitchFamily="34" charset="0"/>
                <a:ea typeface="Verdana" panose="020B0604030504040204" pitchFamily="34" charset="0"/>
              </a:rPr>
              <a:t>Specific</a:t>
            </a:r>
            <a:r>
              <a:rPr lang="fr-FR" sz="4000" i="1" dirty="0">
                <a:latin typeface="Verdana" panose="020B0604030504040204" pitchFamily="34" charset="0"/>
                <a:ea typeface="Verdana" panose="020B0604030504040204" pitchFamily="34" charset="0"/>
              </a:rPr>
              <a:t> obligations</a:t>
            </a:r>
          </a:p>
        </p:txBody>
      </p:sp>
      <p:sp>
        <p:nvSpPr>
          <p:cNvPr id="3" name="ZoneTexte 2">
            <a:extLst>
              <a:ext uri="{FF2B5EF4-FFF2-40B4-BE49-F238E27FC236}">
                <a16:creationId xmlns:a16="http://schemas.microsoft.com/office/drawing/2014/main" id="{C732F05E-E47C-5B4E-F9CC-04C0EAB8AB74}"/>
              </a:ext>
            </a:extLst>
          </p:cNvPr>
          <p:cNvSpPr txBox="1"/>
          <p:nvPr/>
        </p:nvSpPr>
        <p:spPr>
          <a:xfrm>
            <a:off x="232211" y="1541191"/>
            <a:ext cx="8473378" cy="3539430"/>
          </a:xfrm>
          <a:prstGeom prst="rect">
            <a:avLst/>
          </a:prstGeom>
          <a:noFill/>
        </p:spPr>
        <p:txBody>
          <a:bodyPr wrap="square" rtlCol="0">
            <a:spAutoFit/>
          </a:bodyPr>
          <a:lstStyle/>
          <a:p>
            <a:pPr marL="342900" lvl="0" indent="-342900" algn="just">
              <a:buFont typeface="Arial" panose="020B0604020202020204" pitchFamily="34" charset="0"/>
              <a:buChar char="•"/>
            </a:pPr>
            <a:r>
              <a:rPr lang="fr-BE" sz="1600" dirty="0">
                <a:effectLst/>
                <a:latin typeface="+mj-lt"/>
                <a:ea typeface="Calibri" panose="020F0502020204030204" pitchFamily="34" charset="0"/>
                <a:cs typeface="Times New Roman" panose="02020603050405020304" pitchFamily="18" charset="0"/>
              </a:rPr>
              <a:t>Providers</a:t>
            </a:r>
          </a:p>
          <a:p>
            <a:pPr marL="342900" lvl="0" indent="-342900" algn="just">
              <a:buFont typeface="Arial" panose="020B0604020202020204" pitchFamily="34" charset="0"/>
              <a:buChar char="•"/>
            </a:pPr>
            <a:r>
              <a:rPr lang="fr-BE" sz="1600" dirty="0" err="1">
                <a:latin typeface="+mj-lt"/>
                <a:ea typeface="Calibri" panose="020F0502020204030204" pitchFamily="34" charset="0"/>
                <a:cs typeface="Times New Roman" panose="02020603050405020304" pitchFamily="18" charset="0"/>
              </a:rPr>
              <a:t>Importers</a:t>
            </a:r>
            <a:endParaRPr lang="fr-BE" sz="1600" dirty="0">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r>
              <a:rPr lang="fr-BE" sz="1600" dirty="0" err="1">
                <a:effectLst/>
                <a:latin typeface="+mj-lt"/>
                <a:ea typeface="Calibri" panose="020F0502020204030204" pitchFamily="34" charset="0"/>
                <a:cs typeface="Times New Roman" panose="02020603050405020304" pitchFamily="18" charset="0"/>
              </a:rPr>
              <a:t>Distributors</a:t>
            </a: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r>
              <a:rPr lang="fr-BE" sz="1600" dirty="0" err="1">
                <a:latin typeface="+mj-lt"/>
                <a:ea typeface="Calibri" panose="020F0502020204030204" pitchFamily="34" charset="0"/>
                <a:cs typeface="Times New Roman" panose="02020603050405020304" pitchFamily="18" charset="0"/>
              </a:rPr>
              <a:t>Deployers</a:t>
            </a:r>
            <a:endParaRPr lang="fr-BE" sz="1600" dirty="0">
              <a:latin typeface="+mj-lt"/>
              <a:ea typeface="Calibri" panose="020F0502020204030204" pitchFamily="34" charset="0"/>
              <a:cs typeface="Times New Roman" panose="02020603050405020304" pitchFamily="18" charset="0"/>
            </a:endParaRPr>
          </a:p>
          <a:p>
            <a:pPr marL="800100" lvl="1" indent="-342900" algn="just">
              <a:buFont typeface="Arial" panose="020B0604020202020204" pitchFamily="34" charset="0"/>
              <a:buChar char="•"/>
            </a:pPr>
            <a:r>
              <a:rPr lang="fr-BE" sz="1600" dirty="0" err="1">
                <a:latin typeface="+mj-lt"/>
                <a:ea typeface="Calibri" panose="020F0502020204030204" pitchFamily="34" charset="0"/>
                <a:cs typeface="Times New Roman" panose="02020603050405020304" pitchFamily="18" charset="0"/>
              </a:rPr>
              <a:t>Assign</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human</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oversight</a:t>
            </a:r>
            <a:r>
              <a:rPr lang="fr-BE" sz="1600" dirty="0">
                <a:latin typeface="+mj-lt"/>
                <a:ea typeface="Calibri" panose="020F0502020204030204" pitchFamily="34" charset="0"/>
                <a:cs typeface="Times New Roman" panose="02020603050405020304" pitchFamily="18" charset="0"/>
              </a:rPr>
              <a:t> to </a:t>
            </a:r>
            <a:r>
              <a:rPr lang="fr-BE" sz="1600" dirty="0" err="1">
                <a:latin typeface="+mj-lt"/>
                <a:ea typeface="Calibri" panose="020F0502020204030204" pitchFamily="34" charset="0"/>
                <a:cs typeface="Times New Roman" panose="02020603050405020304" pitchFamily="18" charset="0"/>
              </a:rPr>
              <a:t>persons</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who</a:t>
            </a:r>
            <a:r>
              <a:rPr lang="fr-BE" sz="1600" dirty="0">
                <a:latin typeface="+mj-lt"/>
                <a:ea typeface="Calibri" panose="020F0502020204030204" pitchFamily="34" charset="0"/>
                <a:cs typeface="Times New Roman" panose="02020603050405020304" pitchFamily="18" charset="0"/>
              </a:rPr>
              <a:t> have the </a:t>
            </a:r>
            <a:r>
              <a:rPr lang="fr-BE" sz="1600" dirty="0" err="1">
                <a:latin typeface="+mj-lt"/>
                <a:ea typeface="Calibri" panose="020F0502020204030204" pitchFamily="34" charset="0"/>
                <a:cs typeface="Times New Roman" panose="02020603050405020304" pitchFamily="18" charset="0"/>
              </a:rPr>
              <a:t>necessary</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competence</a:t>
            </a:r>
            <a:r>
              <a:rPr lang="fr-BE" sz="1600" dirty="0">
                <a:latin typeface="+mj-lt"/>
                <a:ea typeface="Calibri" panose="020F0502020204030204" pitchFamily="34" charset="0"/>
                <a:cs typeface="Times New Roman" panose="02020603050405020304" pitchFamily="18" charset="0"/>
              </a:rPr>
              <a:t>, training and </a:t>
            </a:r>
            <a:r>
              <a:rPr lang="fr-BE" sz="1600" dirty="0" err="1">
                <a:latin typeface="+mj-lt"/>
                <a:ea typeface="Calibri" panose="020F0502020204030204" pitchFamily="34" charset="0"/>
                <a:cs typeface="Times New Roman" panose="02020603050405020304" pitchFamily="18" charset="0"/>
              </a:rPr>
              <a:t>authority</a:t>
            </a:r>
            <a:r>
              <a:rPr lang="fr-BE" sz="1600" dirty="0">
                <a:latin typeface="+mj-lt"/>
                <a:ea typeface="Calibri" panose="020F0502020204030204" pitchFamily="34" charset="0"/>
                <a:cs typeface="Times New Roman" panose="02020603050405020304" pitchFamily="18" charset="0"/>
              </a:rPr>
              <a:t>.</a:t>
            </a:r>
          </a:p>
          <a:p>
            <a:pPr marL="800100" lvl="1" indent="-342900" algn="just">
              <a:buFont typeface="Arial" panose="020B0604020202020204" pitchFamily="34" charset="0"/>
              <a:buChar char="•"/>
            </a:pPr>
            <a:r>
              <a:rPr lang="fr-BE" sz="1600" dirty="0">
                <a:latin typeface="+mj-lt"/>
                <a:ea typeface="Calibri" panose="020F0502020204030204" pitchFamily="34" charset="0"/>
                <a:cs typeface="Times New Roman" panose="02020603050405020304" pitchFamily="18" charset="0"/>
              </a:rPr>
              <a:t>Monitor the </a:t>
            </a:r>
            <a:r>
              <a:rPr lang="fr-BE" sz="1600" dirty="0" err="1">
                <a:latin typeface="+mj-lt"/>
                <a:ea typeface="Calibri" panose="020F0502020204030204" pitchFamily="34" charset="0"/>
                <a:cs typeface="Times New Roman" panose="02020603050405020304" pitchFamily="18" charset="0"/>
              </a:rPr>
              <a:t>operation</a:t>
            </a:r>
            <a:r>
              <a:rPr lang="fr-BE" sz="1600" dirty="0">
                <a:latin typeface="+mj-lt"/>
                <a:ea typeface="Calibri" panose="020F0502020204030204" pitchFamily="34" charset="0"/>
                <a:cs typeface="Times New Roman" panose="02020603050405020304" pitchFamily="18" charset="0"/>
              </a:rPr>
              <a:t> of the AI system</a:t>
            </a:r>
          </a:p>
          <a:p>
            <a:pPr marL="800100" lvl="1" indent="-342900" algn="just">
              <a:buFont typeface="Arial" panose="020B0604020202020204" pitchFamily="34" charset="0"/>
              <a:buChar char="•"/>
            </a:pPr>
            <a:r>
              <a:rPr lang="fr-BE" sz="1600" dirty="0" err="1">
                <a:latin typeface="+mj-lt"/>
                <a:ea typeface="Calibri" panose="020F0502020204030204" pitchFamily="34" charset="0"/>
                <a:cs typeface="Times New Roman" panose="02020603050405020304" pitchFamily="18" charset="0"/>
              </a:rPr>
              <a:t>Keep</a:t>
            </a:r>
            <a:r>
              <a:rPr lang="fr-BE" sz="1600" dirty="0">
                <a:latin typeface="+mj-lt"/>
                <a:ea typeface="Calibri" panose="020F0502020204030204" pitchFamily="34" charset="0"/>
                <a:cs typeface="Times New Roman" panose="02020603050405020304" pitchFamily="18" charset="0"/>
              </a:rPr>
              <a:t> the logs </a:t>
            </a:r>
            <a:r>
              <a:rPr lang="fr-BE" sz="1600" dirty="0" err="1">
                <a:latin typeface="+mj-lt"/>
                <a:ea typeface="Calibri" panose="020F0502020204030204" pitchFamily="34" charset="0"/>
                <a:cs typeface="Times New Roman" panose="02020603050405020304" pitchFamily="18" charset="0"/>
              </a:rPr>
              <a:t>automatically</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generated</a:t>
            </a:r>
            <a:endParaRPr lang="fr-BE" sz="1600" dirty="0">
              <a:latin typeface="+mj-lt"/>
              <a:ea typeface="Calibri" panose="020F0502020204030204" pitchFamily="34" charset="0"/>
              <a:cs typeface="Times New Roman" panose="02020603050405020304" pitchFamily="18" charset="0"/>
            </a:endParaRPr>
          </a:p>
          <a:p>
            <a:pPr marL="800100" lvl="1" indent="-342900" algn="just">
              <a:buFont typeface="Arial" panose="020B0604020202020204" pitchFamily="34" charset="0"/>
              <a:buChar char="•"/>
            </a:pPr>
            <a:r>
              <a:rPr lang="fr-BE" sz="1600" dirty="0">
                <a:latin typeface="+mj-lt"/>
                <a:ea typeface="Calibri" panose="020F0502020204030204" pitchFamily="34" charset="0"/>
                <a:cs typeface="Times New Roman" panose="02020603050405020304" pitchFamily="18" charset="0"/>
              </a:rPr>
              <a:t>For high-</a:t>
            </a:r>
            <a:r>
              <a:rPr lang="fr-BE" sz="1600" dirty="0" err="1">
                <a:latin typeface="+mj-lt"/>
                <a:ea typeface="Calibri" panose="020F0502020204030204" pitchFamily="34" charset="0"/>
                <a:cs typeface="Times New Roman" panose="02020603050405020304" pitchFamily="18" charset="0"/>
              </a:rPr>
              <a:t>risk</a:t>
            </a:r>
            <a:r>
              <a:rPr lang="fr-BE" sz="1600" dirty="0">
                <a:latin typeface="+mj-lt"/>
                <a:ea typeface="Calibri" panose="020F0502020204030204" pitchFamily="34" charset="0"/>
                <a:cs typeface="Times New Roman" panose="02020603050405020304" pitchFamily="18" charset="0"/>
              </a:rPr>
              <a:t> AI </a:t>
            </a:r>
            <a:r>
              <a:rPr lang="fr-BE" sz="1600" dirty="0" err="1">
                <a:latin typeface="+mj-lt"/>
                <a:ea typeface="Calibri" panose="020F0502020204030204" pitchFamily="34" charset="0"/>
                <a:cs typeface="Times New Roman" panose="02020603050405020304" pitchFamily="18" charset="0"/>
              </a:rPr>
              <a:t>systems</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that</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make</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decisions</a:t>
            </a:r>
            <a:r>
              <a:rPr lang="fr-BE" sz="1600" dirty="0">
                <a:latin typeface="+mj-lt"/>
                <a:ea typeface="Calibri" panose="020F0502020204030204" pitchFamily="34" charset="0"/>
                <a:cs typeface="Times New Roman" panose="02020603050405020304" pitchFamily="18" charset="0"/>
              </a:rPr>
              <a:t> or assist in </a:t>
            </a:r>
            <a:r>
              <a:rPr lang="fr-BE" sz="1600" dirty="0" err="1">
                <a:latin typeface="+mj-lt"/>
                <a:ea typeface="Calibri" panose="020F0502020204030204" pitchFamily="34" charset="0"/>
                <a:cs typeface="Times New Roman" panose="02020603050405020304" pitchFamily="18" charset="0"/>
              </a:rPr>
              <a:t>making</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decisions</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related</a:t>
            </a:r>
            <a:r>
              <a:rPr lang="fr-BE" sz="1600" dirty="0">
                <a:latin typeface="+mj-lt"/>
                <a:ea typeface="Calibri" panose="020F0502020204030204" pitchFamily="34" charset="0"/>
                <a:cs typeface="Times New Roman" panose="02020603050405020304" pitchFamily="18" charset="0"/>
              </a:rPr>
              <a:t> to </a:t>
            </a:r>
            <a:r>
              <a:rPr lang="fr-BE" sz="1600" dirty="0" err="1">
                <a:latin typeface="+mj-lt"/>
                <a:ea typeface="Calibri" panose="020F0502020204030204" pitchFamily="34" charset="0"/>
                <a:cs typeface="Times New Roman" panose="02020603050405020304" pitchFamily="18" charset="0"/>
              </a:rPr>
              <a:t>natural</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persons</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shall</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inform</a:t>
            </a:r>
            <a:r>
              <a:rPr lang="fr-BE" sz="1600" dirty="0">
                <a:latin typeface="+mj-lt"/>
                <a:ea typeface="Calibri" panose="020F0502020204030204" pitchFamily="34" charset="0"/>
                <a:cs typeface="Times New Roman" panose="02020603050405020304" pitchFamily="18" charset="0"/>
              </a:rPr>
              <a:t> the </a:t>
            </a:r>
            <a:r>
              <a:rPr lang="fr-BE" sz="1600" dirty="0" err="1">
                <a:latin typeface="+mj-lt"/>
                <a:ea typeface="Calibri" panose="020F0502020204030204" pitchFamily="34" charset="0"/>
                <a:cs typeface="Times New Roman" panose="02020603050405020304" pitchFamily="18" charset="0"/>
              </a:rPr>
              <a:t>persons</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that</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they</a:t>
            </a:r>
            <a:r>
              <a:rPr lang="fr-BE" sz="1600" dirty="0">
                <a:latin typeface="+mj-lt"/>
                <a:ea typeface="Calibri" panose="020F0502020204030204" pitchFamily="34" charset="0"/>
                <a:cs typeface="Times New Roman" panose="02020603050405020304" pitchFamily="18" charset="0"/>
              </a:rPr>
              <a:t> are </a:t>
            </a:r>
            <a:r>
              <a:rPr lang="fr-BE" sz="1600" dirty="0" err="1">
                <a:latin typeface="+mj-lt"/>
                <a:ea typeface="Calibri" panose="020F0502020204030204" pitchFamily="34" charset="0"/>
                <a:cs typeface="Times New Roman" panose="02020603050405020304" pitchFamily="18" charset="0"/>
              </a:rPr>
              <a:t>subjected</a:t>
            </a:r>
            <a:r>
              <a:rPr lang="fr-BE" sz="1600" dirty="0">
                <a:latin typeface="+mj-lt"/>
                <a:ea typeface="Calibri" panose="020F0502020204030204" pitchFamily="34" charset="0"/>
                <a:cs typeface="Times New Roman" panose="02020603050405020304" pitchFamily="18" charset="0"/>
              </a:rPr>
              <a:t> to the use of AI.</a:t>
            </a:r>
          </a:p>
          <a:p>
            <a:pPr marL="800100" lvl="1" indent="-342900" algn="just">
              <a:buFont typeface="Arial" panose="020B0604020202020204" pitchFamily="34" charset="0"/>
              <a:buChar char="•"/>
            </a:pPr>
            <a:r>
              <a:rPr lang="fr-BE" sz="1600" dirty="0">
                <a:latin typeface="+mj-lt"/>
                <a:ea typeface="Calibri" panose="020F0502020204030204" pitchFamily="34" charset="0"/>
                <a:cs typeface="Times New Roman" panose="02020603050405020304" pitchFamily="18" charset="0"/>
              </a:rPr>
              <a:t>Fundamental </a:t>
            </a:r>
            <a:r>
              <a:rPr lang="fr-BE" sz="1600" dirty="0" err="1">
                <a:latin typeface="+mj-lt"/>
                <a:ea typeface="Calibri" panose="020F0502020204030204" pitchFamily="34" charset="0"/>
                <a:cs typeface="Times New Roman" panose="02020603050405020304" pitchFamily="18" charset="0"/>
              </a:rPr>
              <a:t>rights</a:t>
            </a:r>
            <a:r>
              <a:rPr lang="fr-BE" sz="1600" dirty="0">
                <a:latin typeface="+mj-lt"/>
                <a:ea typeface="Calibri" panose="020F0502020204030204" pitchFamily="34" charset="0"/>
                <a:cs typeface="Times New Roman" panose="02020603050405020304" pitchFamily="18" charset="0"/>
              </a:rPr>
              <a:t> impact </a:t>
            </a:r>
            <a:r>
              <a:rPr lang="fr-BE" sz="1600" dirty="0" err="1">
                <a:latin typeface="+mj-lt"/>
                <a:ea typeface="Calibri" panose="020F0502020204030204" pitchFamily="34" charset="0"/>
                <a:cs typeface="Times New Roman" panose="02020603050405020304" pitchFamily="18" charset="0"/>
              </a:rPr>
              <a:t>assessment</a:t>
            </a:r>
            <a:endParaRPr lang="fr-BE" sz="1600" dirty="0">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endParaRPr lang="fr-BE" sz="1600" dirty="0">
              <a:effectLst/>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endParaRPr lang="fr-BE" sz="16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8428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907E87E5-6D07-95B9-4407-B226D09E86F3}"/>
              </a:ext>
            </a:extLst>
          </p:cNvPr>
          <p:cNvSpPr/>
          <p:nvPr/>
        </p:nvSpPr>
        <p:spPr>
          <a:xfrm>
            <a:off x="-1204686" y="3381829"/>
            <a:ext cx="3976915" cy="2450689"/>
          </a:xfrm>
          <a:prstGeom prst="ellipse">
            <a:avLst/>
          </a:prstGeom>
          <a:solidFill>
            <a:srgbClr val="E8E8EA">
              <a:alpha val="69804"/>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0975"/>
            <a:endParaRPr lang="en-BE" sz="2000" b="1" dirty="0">
              <a:solidFill>
                <a:schemeClr val="tx1"/>
              </a:solidFill>
            </a:endParaRPr>
          </a:p>
        </p:txBody>
      </p:sp>
      <p:sp>
        <p:nvSpPr>
          <p:cNvPr id="5" name="ZoneTexte 4">
            <a:extLst>
              <a:ext uri="{FF2B5EF4-FFF2-40B4-BE49-F238E27FC236}">
                <a16:creationId xmlns:a16="http://schemas.microsoft.com/office/drawing/2014/main" id="{FE7D3259-1582-2CE7-C24E-730BF9B10ECE}"/>
              </a:ext>
            </a:extLst>
          </p:cNvPr>
          <p:cNvSpPr txBox="1"/>
          <p:nvPr/>
        </p:nvSpPr>
        <p:spPr>
          <a:xfrm>
            <a:off x="156676" y="3852028"/>
            <a:ext cx="437940" cy="1015663"/>
          </a:xfrm>
          <a:prstGeom prst="rect">
            <a:avLst/>
          </a:prstGeom>
          <a:noFill/>
        </p:spPr>
        <p:txBody>
          <a:bodyPr wrap="none" rtlCol="0">
            <a:spAutoFit/>
          </a:bodyPr>
          <a:lstStyle/>
          <a:p>
            <a:r>
              <a:rPr lang="fr-BE" sz="6000" b="1" dirty="0">
                <a:latin typeface="Angsana New" panose="020B0502040204020203" pitchFamily="18" charset="-34"/>
                <a:cs typeface="Angsana New" panose="020B0502040204020203" pitchFamily="18" charset="-34"/>
              </a:rPr>
              <a:t>5</a:t>
            </a:r>
            <a:endParaRPr lang="en-BE" sz="6000" b="1" dirty="0">
              <a:latin typeface="Angsana New" panose="020B0502040204020203" pitchFamily="18" charset="-34"/>
              <a:cs typeface="Angsana New" panose="020B0502040204020203" pitchFamily="18" charset="-34"/>
            </a:endParaRPr>
          </a:p>
        </p:txBody>
      </p:sp>
      <p:sp>
        <p:nvSpPr>
          <p:cNvPr id="6" name="ZoneTexte 5">
            <a:extLst>
              <a:ext uri="{FF2B5EF4-FFF2-40B4-BE49-F238E27FC236}">
                <a16:creationId xmlns:a16="http://schemas.microsoft.com/office/drawing/2014/main" id="{D1A63741-0CFE-EF00-C2C5-D21D8C6AED80}"/>
              </a:ext>
            </a:extLst>
          </p:cNvPr>
          <p:cNvSpPr txBox="1"/>
          <p:nvPr/>
        </p:nvSpPr>
        <p:spPr>
          <a:xfrm>
            <a:off x="609434" y="4032675"/>
            <a:ext cx="2162795" cy="646331"/>
          </a:xfrm>
          <a:prstGeom prst="rect">
            <a:avLst/>
          </a:prstGeom>
          <a:noFill/>
        </p:spPr>
        <p:txBody>
          <a:bodyPr wrap="square" rtlCol="0">
            <a:spAutoFit/>
          </a:bodyPr>
          <a:lstStyle/>
          <a:p>
            <a:r>
              <a:rPr lang="fr-BE" sz="1800" b="1" dirty="0" err="1">
                <a:solidFill>
                  <a:schemeClr val="tx1"/>
                </a:solidFill>
              </a:rPr>
              <a:t>Other</a:t>
            </a:r>
            <a:r>
              <a:rPr lang="fr-BE" sz="1800" b="1" dirty="0">
                <a:solidFill>
                  <a:schemeClr val="tx1"/>
                </a:solidFill>
              </a:rPr>
              <a:t> provisions</a:t>
            </a:r>
            <a:endParaRPr lang="en-BE" sz="1800" b="1" dirty="0">
              <a:solidFill>
                <a:schemeClr val="tx1"/>
              </a:solidFill>
            </a:endParaRPr>
          </a:p>
        </p:txBody>
      </p:sp>
      <p:pic>
        <p:nvPicPr>
          <p:cNvPr id="5122" name="Picture 2" descr="Document - free icon">
            <a:extLst>
              <a:ext uri="{FF2B5EF4-FFF2-40B4-BE49-F238E27FC236}">
                <a16:creationId xmlns:a16="http://schemas.microsoft.com/office/drawing/2014/main" id="{399F9DA4-57C1-B490-5610-FE98AAC96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703" y="751019"/>
            <a:ext cx="3101009" cy="310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919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err="1">
                <a:solidFill>
                  <a:srgbClr val="000000"/>
                </a:solidFill>
                <a:latin typeface="Verdana" panose="020B0604030504040204" pitchFamily="34" charset="0"/>
                <a:ea typeface="Verdana" panose="020B0604030504040204" pitchFamily="34" charset="0"/>
              </a:rPr>
              <a:t>Other</a:t>
            </a:r>
            <a:r>
              <a:rPr lang="fr-FR" sz="4000" b="1" dirty="0">
                <a:solidFill>
                  <a:srgbClr val="000000"/>
                </a:solidFill>
                <a:latin typeface="Verdana" panose="020B0604030504040204" pitchFamily="34" charset="0"/>
                <a:ea typeface="Verdana" panose="020B0604030504040204" pitchFamily="34" charset="0"/>
              </a:rPr>
              <a:t> provisions</a:t>
            </a:r>
            <a:endParaRPr lang="fr-FR" sz="4000" dirty="0">
              <a:solidFill>
                <a:srgbClr val="000000"/>
              </a:solidFill>
              <a:latin typeface="Verdana" panose="020B0604030504040204" pitchFamily="34" charset="0"/>
              <a:ea typeface="Verdana" panose="020B0604030504040204" pitchFamily="34" charset="0"/>
            </a:endParaRPr>
          </a:p>
          <a:p>
            <a:pPr algn="r"/>
            <a:r>
              <a:rPr lang="fr-FR" sz="4000" i="1" dirty="0" err="1">
                <a:latin typeface="Verdana" panose="020B0604030504040204" pitchFamily="34" charset="0"/>
                <a:ea typeface="Verdana" panose="020B0604030504040204" pitchFamily="34" charset="0"/>
              </a:rPr>
              <a:t>Transparency</a:t>
            </a:r>
            <a:r>
              <a:rPr lang="fr-FR" sz="4000" i="1" dirty="0">
                <a:latin typeface="Verdana" panose="020B0604030504040204" pitchFamily="34" charset="0"/>
                <a:ea typeface="Verdana" panose="020B0604030504040204" pitchFamily="34" charset="0"/>
              </a:rPr>
              <a:t> obligations</a:t>
            </a:r>
          </a:p>
        </p:txBody>
      </p:sp>
      <p:sp>
        <p:nvSpPr>
          <p:cNvPr id="3" name="ZoneTexte 2">
            <a:extLst>
              <a:ext uri="{FF2B5EF4-FFF2-40B4-BE49-F238E27FC236}">
                <a16:creationId xmlns:a16="http://schemas.microsoft.com/office/drawing/2014/main" id="{C732F05E-E47C-5B4E-F9CC-04C0EAB8AB74}"/>
              </a:ext>
            </a:extLst>
          </p:cNvPr>
          <p:cNvSpPr txBox="1"/>
          <p:nvPr/>
        </p:nvSpPr>
        <p:spPr>
          <a:xfrm>
            <a:off x="232210" y="1766660"/>
            <a:ext cx="8711373" cy="2308324"/>
          </a:xfrm>
          <a:prstGeom prst="rect">
            <a:avLst/>
          </a:prstGeom>
          <a:noFill/>
        </p:spPr>
        <p:txBody>
          <a:bodyPr wrap="square" rtlCol="0">
            <a:spAutoFit/>
          </a:bodyPr>
          <a:lstStyle/>
          <a:p>
            <a:pPr marL="285750" lvl="0" indent="-285750" algn="just">
              <a:buFont typeface="Wingdings" panose="05000000000000000000" pitchFamily="2" charset="2"/>
              <a:buChar char="Ø"/>
            </a:pPr>
            <a:r>
              <a:rPr lang="fr-BE" sz="1600" dirty="0">
                <a:effectLst/>
                <a:latin typeface="+mj-lt"/>
                <a:ea typeface="Calibri" panose="020F0502020204030204" pitchFamily="34" charset="0"/>
                <a:cs typeface="Times New Roman" panose="02020603050405020304" pitchFamily="18" charset="0"/>
              </a:rPr>
              <a:t>Providers AI </a:t>
            </a:r>
            <a:r>
              <a:rPr lang="fr-BE" sz="1600" dirty="0" err="1">
                <a:effectLst/>
                <a:latin typeface="+mj-lt"/>
                <a:ea typeface="Calibri" panose="020F0502020204030204" pitchFamily="34" charset="0"/>
                <a:cs typeface="Times New Roman" panose="02020603050405020304" pitchFamily="18" charset="0"/>
              </a:rPr>
              <a:t>systems</a:t>
            </a:r>
            <a:r>
              <a:rPr lang="fr-BE" sz="1600" dirty="0">
                <a:effectLst/>
                <a:latin typeface="+mj-lt"/>
                <a:ea typeface="Calibri" panose="020F0502020204030204" pitchFamily="34" charset="0"/>
                <a:cs typeface="Times New Roman" panose="02020603050405020304" pitchFamily="18" charset="0"/>
              </a:rPr>
              <a:t> </a:t>
            </a:r>
            <a:r>
              <a:rPr lang="fr-BE" sz="1600" dirty="0" err="1">
                <a:effectLst/>
                <a:latin typeface="+mj-lt"/>
                <a:ea typeface="Calibri" panose="020F0502020204030204" pitchFamily="34" charset="0"/>
                <a:cs typeface="Times New Roman" panose="02020603050405020304" pitchFamily="18" charset="0"/>
              </a:rPr>
              <a:t>intended</a:t>
            </a:r>
            <a:r>
              <a:rPr lang="fr-BE" sz="1600" dirty="0">
                <a:effectLst/>
                <a:latin typeface="+mj-lt"/>
                <a:ea typeface="Calibri" panose="020F0502020204030204" pitchFamily="34" charset="0"/>
                <a:cs typeface="Times New Roman" panose="02020603050405020304" pitchFamily="18" charset="0"/>
              </a:rPr>
              <a:t> to </a:t>
            </a:r>
            <a:r>
              <a:rPr lang="fr-BE" sz="1600" dirty="0" err="1">
                <a:effectLst/>
                <a:latin typeface="+mj-lt"/>
                <a:ea typeface="Calibri" panose="020F0502020204030204" pitchFamily="34" charset="0"/>
                <a:cs typeface="Times New Roman" panose="02020603050405020304" pitchFamily="18" charset="0"/>
              </a:rPr>
              <a:t>interact</a:t>
            </a:r>
            <a:r>
              <a:rPr lang="fr-BE" sz="1600" dirty="0">
                <a:effectLst/>
                <a:latin typeface="+mj-lt"/>
                <a:ea typeface="Calibri" panose="020F0502020204030204" pitchFamily="34" charset="0"/>
                <a:cs typeface="Times New Roman" panose="02020603050405020304" pitchFamily="18" charset="0"/>
              </a:rPr>
              <a:t> </a:t>
            </a:r>
            <a:r>
              <a:rPr lang="fr-BE" sz="1600" dirty="0" err="1">
                <a:effectLst/>
                <a:latin typeface="+mj-lt"/>
                <a:ea typeface="Calibri" panose="020F0502020204030204" pitchFamily="34" charset="0"/>
                <a:cs typeface="Times New Roman" panose="02020603050405020304" pitchFamily="18" charset="0"/>
              </a:rPr>
              <a:t>with</a:t>
            </a:r>
            <a:r>
              <a:rPr lang="fr-BE" sz="1600" dirty="0">
                <a:effectLst/>
                <a:latin typeface="+mj-lt"/>
                <a:ea typeface="Calibri" panose="020F0502020204030204" pitchFamily="34" charset="0"/>
                <a:cs typeface="Times New Roman" panose="02020603050405020304" pitchFamily="18" charset="0"/>
              </a:rPr>
              <a:t> </a:t>
            </a:r>
            <a:r>
              <a:rPr lang="fr-BE" sz="1600" dirty="0" err="1">
                <a:effectLst/>
                <a:latin typeface="+mj-lt"/>
                <a:ea typeface="Calibri" panose="020F0502020204030204" pitchFamily="34" charset="0"/>
                <a:cs typeface="Times New Roman" panose="02020603050405020304" pitchFamily="18" charset="0"/>
              </a:rPr>
              <a:t>natural</a:t>
            </a:r>
            <a:r>
              <a:rPr lang="fr-BE" sz="1600" dirty="0">
                <a:effectLst/>
                <a:latin typeface="+mj-lt"/>
                <a:ea typeface="Calibri" panose="020F0502020204030204" pitchFamily="34" charset="0"/>
                <a:cs typeface="Times New Roman" panose="02020603050405020304" pitchFamily="18" charset="0"/>
              </a:rPr>
              <a:t> </a:t>
            </a:r>
            <a:r>
              <a:rPr lang="fr-BE" sz="1600" dirty="0" err="1">
                <a:effectLst/>
                <a:latin typeface="+mj-lt"/>
                <a:ea typeface="Calibri" panose="020F0502020204030204" pitchFamily="34" charset="0"/>
                <a:cs typeface="Times New Roman" panose="02020603050405020304" pitchFamily="18" charset="0"/>
              </a:rPr>
              <a:t>persons</a:t>
            </a:r>
            <a:endParaRPr lang="fr-BE" sz="1600" dirty="0">
              <a:effectLst/>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endParaRPr lang="fr-BE" sz="1600" dirty="0">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r>
              <a:rPr lang="fr-BE" sz="1600" dirty="0">
                <a:latin typeface="+mj-lt"/>
                <a:ea typeface="Calibri" panose="020F0502020204030204" pitchFamily="34" charset="0"/>
                <a:cs typeface="Times New Roman" panose="02020603050405020304" pitchFamily="18" charset="0"/>
              </a:rPr>
              <a:t>Providers of AI </a:t>
            </a:r>
            <a:r>
              <a:rPr lang="fr-BE" sz="1600" dirty="0" err="1">
                <a:latin typeface="+mj-lt"/>
                <a:ea typeface="Calibri" panose="020F0502020204030204" pitchFamily="34" charset="0"/>
                <a:cs typeface="Times New Roman" panose="02020603050405020304" pitchFamily="18" charset="0"/>
              </a:rPr>
              <a:t>systems</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generating</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synthetic</a:t>
            </a:r>
            <a:r>
              <a:rPr lang="fr-BE" sz="1600" dirty="0">
                <a:latin typeface="+mj-lt"/>
                <a:ea typeface="Calibri" panose="020F0502020204030204" pitchFamily="34" charset="0"/>
                <a:cs typeface="Times New Roman" panose="02020603050405020304" pitchFamily="18" charset="0"/>
              </a:rPr>
              <a:t> audio, image, </a:t>
            </a:r>
            <a:r>
              <a:rPr lang="fr-BE" sz="1600" dirty="0" err="1">
                <a:latin typeface="+mj-lt"/>
                <a:ea typeface="Calibri" panose="020F0502020204030204" pitchFamily="34" charset="0"/>
                <a:cs typeface="Times New Roman" panose="02020603050405020304" pitchFamily="18" charset="0"/>
              </a:rPr>
              <a:t>video</a:t>
            </a:r>
            <a:r>
              <a:rPr lang="fr-BE" sz="1600" dirty="0">
                <a:latin typeface="+mj-lt"/>
                <a:ea typeface="Calibri" panose="020F0502020204030204" pitchFamily="34" charset="0"/>
                <a:cs typeface="Times New Roman" panose="02020603050405020304" pitchFamily="18" charset="0"/>
              </a:rPr>
              <a:t> or </a:t>
            </a:r>
            <a:r>
              <a:rPr lang="fr-BE" sz="1600" dirty="0" err="1">
                <a:latin typeface="+mj-lt"/>
                <a:ea typeface="Calibri" panose="020F0502020204030204" pitchFamily="34" charset="0"/>
                <a:cs typeface="Times New Roman" panose="02020603050405020304" pitchFamily="18" charset="0"/>
              </a:rPr>
              <a:t>text</a:t>
            </a:r>
            <a:r>
              <a:rPr lang="fr-BE" sz="1600" dirty="0">
                <a:latin typeface="+mj-lt"/>
                <a:ea typeface="Calibri" panose="020F0502020204030204" pitchFamily="34" charset="0"/>
                <a:cs typeface="Times New Roman" panose="02020603050405020304" pitchFamily="18" charset="0"/>
              </a:rPr>
              <a:t> </a:t>
            </a:r>
          </a:p>
          <a:p>
            <a:pPr marL="285750" lvl="0" indent="-285750" algn="just">
              <a:buFont typeface="Wingdings" panose="05000000000000000000" pitchFamily="2" charset="2"/>
              <a:buChar char="Ø"/>
            </a:pPr>
            <a:endParaRPr lang="fr-BE" sz="1600" dirty="0">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fr-BE" sz="1600" dirty="0" err="1">
                <a:effectLst/>
                <a:latin typeface="+mj-lt"/>
                <a:ea typeface="Calibri" panose="020F0502020204030204" pitchFamily="34" charset="0"/>
                <a:cs typeface="Times New Roman" panose="02020603050405020304" pitchFamily="18" charset="0"/>
              </a:rPr>
              <a:t>Deployers</a:t>
            </a:r>
            <a:r>
              <a:rPr lang="fr-BE" sz="1600" dirty="0">
                <a:effectLst/>
                <a:latin typeface="+mj-lt"/>
                <a:ea typeface="Calibri" panose="020F0502020204030204" pitchFamily="34" charset="0"/>
                <a:cs typeface="Times New Roman" panose="02020603050405020304" pitchFamily="18" charset="0"/>
              </a:rPr>
              <a:t> of </a:t>
            </a:r>
            <a:r>
              <a:rPr lang="fr-BE" sz="1600" dirty="0" err="1">
                <a:effectLst/>
                <a:latin typeface="+mj-lt"/>
                <a:ea typeface="Calibri" panose="020F0502020204030204" pitchFamily="34" charset="0"/>
                <a:cs typeface="Times New Roman" panose="02020603050405020304" pitchFamily="18" charset="0"/>
              </a:rPr>
              <a:t>emotion</a:t>
            </a:r>
            <a:r>
              <a:rPr lang="fr-BE" sz="1600" dirty="0">
                <a:effectLst/>
                <a:latin typeface="+mj-lt"/>
                <a:ea typeface="Calibri" panose="020F0502020204030204" pitchFamily="34" charset="0"/>
                <a:cs typeface="Times New Roman" panose="02020603050405020304" pitchFamily="18" charset="0"/>
              </a:rPr>
              <a:t> recognition system or </a:t>
            </a:r>
            <a:r>
              <a:rPr lang="fr-BE" sz="1600" dirty="0" err="1">
                <a:effectLst/>
                <a:latin typeface="+mj-lt"/>
                <a:ea typeface="Calibri" panose="020F0502020204030204" pitchFamily="34" charset="0"/>
                <a:cs typeface="Times New Roman" panose="02020603050405020304" pitchFamily="18" charset="0"/>
              </a:rPr>
              <a:t>biometric</a:t>
            </a:r>
            <a:r>
              <a:rPr lang="fr-BE" sz="1600" dirty="0">
                <a:effectLst/>
                <a:latin typeface="+mj-lt"/>
                <a:ea typeface="Calibri" panose="020F0502020204030204" pitchFamily="34" charset="0"/>
                <a:cs typeface="Times New Roman" panose="02020603050405020304" pitchFamily="18" charset="0"/>
              </a:rPr>
              <a:t> </a:t>
            </a:r>
            <a:r>
              <a:rPr lang="fr-BE" sz="1600" dirty="0" err="1">
                <a:effectLst/>
                <a:latin typeface="+mj-lt"/>
                <a:ea typeface="Calibri" panose="020F0502020204030204" pitchFamily="34" charset="0"/>
                <a:cs typeface="Times New Roman" panose="02020603050405020304" pitchFamily="18" charset="0"/>
              </a:rPr>
              <a:t>categorisation</a:t>
            </a:r>
            <a:r>
              <a:rPr lang="fr-BE" sz="1600" dirty="0">
                <a:effectLst/>
                <a:latin typeface="+mj-lt"/>
                <a:ea typeface="Calibri" panose="020F0502020204030204" pitchFamily="34" charset="0"/>
                <a:cs typeface="Times New Roman" panose="02020603050405020304" pitchFamily="18" charset="0"/>
              </a:rPr>
              <a:t> system</a:t>
            </a:r>
          </a:p>
          <a:p>
            <a:pPr marL="285750" indent="-285750" algn="just">
              <a:buFont typeface="Wingdings" panose="05000000000000000000" pitchFamily="2" charset="2"/>
              <a:buChar char="Ø"/>
            </a:pPr>
            <a:endParaRPr lang="fr-BE" sz="1600" dirty="0">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fr-BE" sz="1600" dirty="0" err="1">
                <a:latin typeface="+mj-lt"/>
                <a:ea typeface="Calibri" panose="020F0502020204030204" pitchFamily="34" charset="0"/>
                <a:cs typeface="Times New Roman" panose="02020603050405020304" pitchFamily="18" charset="0"/>
              </a:rPr>
              <a:t>Deployers</a:t>
            </a:r>
            <a:r>
              <a:rPr lang="fr-BE" sz="1600" dirty="0">
                <a:latin typeface="+mj-lt"/>
                <a:ea typeface="Calibri" panose="020F0502020204030204" pitchFamily="34" charset="0"/>
                <a:cs typeface="Times New Roman" panose="02020603050405020304" pitchFamily="18" charset="0"/>
              </a:rPr>
              <a:t> of AI system </a:t>
            </a:r>
            <a:r>
              <a:rPr lang="fr-BE" sz="1600" dirty="0" err="1">
                <a:latin typeface="+mj-lt"/>
                <a:ea typeface="Calibri" panose="020F0502020204030204" pitchFamily="34" charset="0"/>
                <a:cs typeface="Times New Roman" panose="02020603050405020304" pitchFamily="18" charset="0"/>
              </a:rPr>
              <a:t>that</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generates</a:t>
            </a:r>
            <a:r>
              <a:rPr lang="fr-BE" sz="1600" dirty="0">
                <a:latin typeface="+mj-lt"/>
                <a:ea typeface="Calibri" panose="020F0502020204030204" pitchFamily="34" charset="0"/>
                <a:cs typeface="Times New Roman" panose="02020603050405020304" pitchFamily="18" charset="0"/>
              </a:rPr>
              <a:t> </a:t>
            </a:r>
            <a:r>
              <a:rPr lang="fr-BE" sz="1600" dirty="0" err="1">
                <a:latin typeface="+mj-lt"/>
                <a:ea typeface="Calibri" panose="020F0502020204030204" pitchFamily="34" charset="0"/>
                <a:cs typeface="Times New Roman" panose="02020603050405020304" pitchFamily="18" charset="0"/>
              </a:rPr>
              <a:t>deep</a:t>
            </a:r>
            <a:r>
              <a:rPr lang="fr-BE" sz="1600" dirty="0">
                <a:latin typeface="+mj-lt"/>
                <a:ea typeface="Calibri" panose="020F0502020204030204" pitchFamily="34" charset="0"/>
                <a:cs typeface="Times New Roman" panose="02020603050405020304" pitchFamily="18" charset="0"/>
              </a:rPr>
              <a:t> fakes</a:t>
            </a:r>
            <a:endParaRPr lang="fr-BE" sz="1600" dirty="0">
              <a:effectLst/>
              <a:latin typeface="+mj-lt"/>
              <a:ea typeface="Calibri" panose="020F0502020204030204" pitchFamily="34" charset="0"/>
              <a:cs typeface="Times New Roman" panose="02020603050405020304" pitchFamily="18" charset="0"/>
            </a:endParaRPr>
          </a:p>
          <a:p>
            <a:pPr lvl="0" algn="just"/>
            <a:endParaRPr lang="fr-BE" sz="1600" i="1" dirty="0">
              <a:effectLst/>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endParaRPr lang="fr-BE" sz="16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3772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err="1">
                <a:solidFill>
                  <a:srgbClr val="000000"/>
                </a:solidFill>
                <a:latin typeface="Verdana" panose="020B0604030504040204" pitchFamily="34" charset="0"/>
                <a:ea typeface="Verdana" panose="020B0604030504040204" pitchFamily="34" charset="0"/>
              </a:rPr>
              <a:t>Other</a:t>
            </a:r>
            <a:r>
              <a:rPr lang="fr-FR" sz="4000" b="1" dirty="0">
                <a:solidFill>
                  <a:srgbClr val="000000"/>
                </a:solidFill>
                <a:latin typeface="Verdana" panose="020B0604030504040204" pitchFamily="34" charset="0"/>
                <a:ea typeface="Verdana" panose="020B0604030504040204" pitchFamily="34" charset="0"/>
              </a:rPr>
              <a:t> provisions</a:t>
            </a:r>
            <a:endParaRPr lang="fr-FR" sz="4000" dirty="0">
              <a:solidFill>
                <a:srgbClr val="000000"/>
              </a:solidFill>
              <a:latin typeface="Verdana" panose="020B0604030504040204" pitchFamily="34" charset="0"/>
              <a:ea typeface="Verdana" panose="020B0604030504040204" pitchFamily="34" charset="0"/>
            </a:endParaRPr>
          </a:p>
        </p:txBody>
      </p:sp>
      <p:sp>
        <p:nvSpPr>
          <p:cNvPr id="3" name="ZoneTexte 2">
            <a:extLst>
              <a:ext uri="{FF2B5EF4-FFF2-40B4-BE49-F238E27FC236}">
                <a16:creationId xmlns:a16="http://schemas.microsoft.com/office/drawing/2014/main" id="{C732F05E-E47C-5B4E-F9CC-04C0EAB8AB74}"/>
              </a:ext>
            </a:extLst>
          </p:cNvPr>
          <p:cNvSpPr txBox="1"/>
          <p:nvPr/>
        </p:nvSpPr>
        <p:spPr>
          <a:xfrm>
            <a:off x="434165" y="1378194"/>
            <a:ext cx="8598638" cy="3385542"/>
          </a:xfrm>
          <a:prstGeom prst="rect">
            <a:avLst/>
          </a:prstGeom>
          <a:noFill/>
        </p:spPr>
        <p:txBody>
          <a:bodyPr wrap="square" rtlCol="0">
            <a:spAutoFit/>
          </a:bodyPr>
          <a:lstStyle/>
          <a:p>
            <a:pPr marL="285750" lvl="0" indent="-285750" algn="just">
              <a:buFont typeface="Wingdings" panose="05000000000000000000" pitchFamily="2" charset="2"/>
              <a:buChar char="Ø"/>
            </a:pPr>
            <a:r>
              <a:rPr lang="fr-BE" dirty="0" err="1">
                <a:effectLst/>
                <a:latin typeface="+mj-lt"/>
                <a:ea typeface="Calibri" panose="020F0502020204030204" pitchFamily="34" charset="0"/>
                <a:cs typeface="Times New Roman" panose="02020603050405020304" pitchFamily="18" charset="0"/>
              </a:rPr>
              <a:t>Specific</a:t>
            </a:r>
            <a:r>
              <a:rPr lang="fr-BE" dirty="0">
                <a:effectLst/>
                <a:latin typeface="+mj-lt"/>
                <a:ea typeface="Calibri" panose="020F0502020204030204" pitchFamily="34" charset="0"/>
                <a:cs typeface="Times New Roman" panose="02020603050405020304" pitchFamily="18" charset="0"/>
              </a:rPr>
              <a:t> obligations for providers of </a:t>
            </a:r>
            <a:r>
              <a:rPr lang="fr-BE" dirty="0" err="1">
                <a:effectLst/>
                <a:latin typeface="+mj-lt"/>
                <a:ea typeface="Calibri" panose="020F0502020204030204" pitchFamily="34" charset="0"/>
                <a:cs typeface="Times New Roman" panose="02020603050405020304" pitchFamily="18" charset="0"/>
              </a:rPr>
              <a:t>general-purpose</a:t>
            </a:r>
            <a:r>
              <a:rPr lang="fr-BE" dirty="0">
                <a:effectLst/>
                <a:latin typeface="+mj-lt"/>
                <a:ea typeface="Calibri" panose="020F0502020204030204" pitchFamily="34" charset="0"/>
                <a:cs typeface="Times New Roman" panose="02020603050405020304" pitchFamily="18" charset="0"/>
              </a:rPr>
              <a:t> AI </a:t>
            </a:r>
            <a:r>
              <a:rPr lang="fr-BE" dirty="0" err="1">
                <a:effectLst/>
                <a:latin typeface="+mj-lt"/>
                <a:ea typeface="Calibri" panose="020F0502020204030204" pitchFamily="34" charset="0"/>
                <a:cs typeface="Times New Roman" panose="02020603050405020304" pitchFamily="18" charset="0"/>
              </a:rPr>
              <a:t>models</a:t>
            </a:r>
            <a:endParaRPr lang="fr-BE" dirty="0">
              <a:effectLst/>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endParaRPr lang="fr-BE" i="1" dirty="0">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r>
              <a:rPr lang="fr-BE" dirty="0">
                <a:latin typeface="+mj-lt"/>
                <a:ea typeface="Calibri" panose="020F0502020204030204" pitchFamily="34" charset="0"/>
                <a:cs typeface="Times New Roman" panose="02020603050405020304" pitchFamily="18" charset="0"/>
              </a:rPr>
              <a:t>AI </a:t>
            </a:r>
            <a:r>
              <a:rPr lang="fr-BE" dirty="0" err="1">
                <a:latin typeface="+mj-lt"/>
                <a:ea typeface="Calibri" panose="020F0502020204030204" pitchFamily="34" charset="0"/>
                <a:cs typeface="Times New Roman" panose="02020603050405020304" pitchFamily="18" charset="0"/>
              </a:rPr>
              <a:t>regulatory</a:t>
            </a:r>
            <a:r>
              <a:rPr lang="fr-BE" dirty="0">
                <a:latin typeface="+mj-lt"/>
                <a:ea typeface="Calibri" panose="020F0502020204030204" pitchFamily="34" charset="0"/>
                <a:cs typeface="Times New Roman" panose="02020603050405020304" pitchFamily="18" charset="0"/>
              </a:rPr>
              <a:t> </a:t>
            </a:r>
            <a:r>
              <a:rPr lang="fr-BE" dirty="0" err="1">
                <a:latin typeface="+mj-lt"/>
                <a:ea typeface="Calibri" panose="020F0502020204030204" pitchFamily="34" charset="0"/>
                <a:cs typeface="Times New Roman" panose="02020603050405020304" pitchFamily="18" charset="0"/>
              </a:rPr>
              <a:t>sandboxes</a:t>
            </a:r>
            <a:endParaRPr lang="fr-BE" dirty="0">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endParaRPr lang="fr-BE" dirty="0">
              <a:effectLst/>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r>
              <a:rPr lang="fr-BE" dirty="0">
                <a:latin typeface="+mj-lt"/>
                <a:ea typeface="Calibri" panose="020F0502020204030204" pitchFamily="34" charset="0"/>
                <a:cs typeface="Times New Roman" panose="02020603050405020304" pitchFamily="18" charset="0"/>
              </a:rPr>
              <a:t>Establishment of EU AI Office</a:t>
            </a:r>
          </a:p>
          <a:p>
            <a:pPr marL="285750" lvl="0" indent="-285750" algn="just">
              <a:buFont typeface="Wingdings" panose="05000000000000000000" pitchFamily="2" charset="2"/>
              <a:buChar char="Ø"/>
            </a:pPr>
            <a:endParaRPr lang="fr-BE" dirty="0">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r>
              <a:rPr lang="fr-BE" dirty="0">
                <a:latin typeface="+mj-lt"/>
                <a:ea typeface="Calibri" panose="020F0502020204030204" pitchFamily="34" charset="0"/>
                <a:cs typeface="Times New Roman" panose="02020603050405020304" pitchFamily="18" charset="0"/>
              </a:rPr>
              <a:t>EU </a:t>
            </a:r>
            <a:r>
              <a:rPr lang="fr-BE" dirty="0" err="1">
                <a:latin typeface="+mj-lt"/>
                <a:ea typeface="Calibri" panose="020F0502020204030204" pitchFamily="34" charset="0"/>
                <a:cs typeface="Times New Roman" panose="02020603050405020304" pitchFamily="18" charset="0"/>
              </a:rPr>
              <a:t>Database</a:t>
            </a:r>
            <a:r>
              <a:rPr lang="fr-BE" dirty="0">
                <a:latin typeface="+mj-lt"/>
                <a:ea typeface="Calibri" panose="020F0502020204030204" pitchFamily="34" charset="0"/>
                <a:cs typeface="Times New Roman" panose="02020603050405020304" pitchFamily="18" charset="0"/>
              </a:rPr>
              <a:t> of High-</a:t>
            </a:r>
            <a:r>
              <a:rPr lang="fr-BE" dirty="0" err="1">
                <a:latin typeface="+mj-lt"/>
                <a:ea typeface="Calibri" panose="020F0502020204030204" pitchFamily="34" charset="0"/>
                <a:cs typeface="Times New Roman" panose="02020603050405020304" pitchFamily="18" charset="0"/>
              </a:rPr>
              <a:t>risk</a:t>
            </a:r>
            <a:r>
              <a:rPr lang="fr-BE" dirty="0">
                <a:latin typeface="+mj-lt"/>
                <a:ea typeface="Calibri" panose="020F0502020204030204" pitchFamily="34" charset="0"/>
                <a:cs typeface="Times New Roman" panose="02020603050405020304" pitchFamily="18" charset="0"/>
              </a:rPr>
              <a:t> AI </a:t>
            </a:r>
            <a:r>
              <a:rPr lang="fr-BE" dirty="0" err="1">
                <a:latin typeface="+mj-lt"/>
                <a:ea typeface="Calibri" panose="020F0502020204030204" pitchFamily="34" charset="0"/>
                <a:cs typeface="Times New Roman" panose="02020603050405020304" pitchFamily="18" charset="0"/>
              </a:rPr>
              <a:t>systems</a:t>
            </a:r>
            <a:endParaRPr lang="fr-BE" dirty="0">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endParaRPr lang="fr-BE" dirty="0">
              <a:effectLst/>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r>
              <a:rPr lang="fr-BE" dirty="0" err="1">
                <a:latin typeface="+mj-lt"/>
                <a:ea typeface="Calibri" panose="020F0502020204030204" pitchFamily="34" charset="0"/>
                <a:cs typeface="Times New Roman" panose="02020603050405020304" pitchFamily="18" charset="0"/>
              </a:rPr>
              <a:t>Enforcement</a:t>
            </a:r>
            <a:r>
              <a:rPr lang="fr-BE" dirty="0">
                <a:latin typeface="+mj-lt"/>
                <a:ea typeface="Calibri" panose="020F0502020204030204" pitchFamily="34" charset="0"/>
                <a:cs typeface="Times New Roman" panose="02020603050405020304" pitchFamily="18" charset="0"/>
              </a:rPr>
              <a:t>, Information sharing &amp; </a:t>
            </a:r>
            <a:r>
              <a:rPr lang="fr-BE" dirty="0" err="1">
                <a:latin typeface="+mj-lt"/>
                <a:ea typeface="Calibri" panose="020F0502020204030204" pitchFamily="34" charset="0"/>
                <a:cs typeface="Times New Roman" panose="02020603050405020304" pitchFamily="18" charset="0"/>
              </a:rPr>
              <a:t>market</a:t>
            </a:r>
            <a:r>
              <a:rPr lang="fr-BE" dirty="0">
                <a:latin typeface="+mj-lt"/>
                <a:ea typeface="Calibri" panose="020F0502020204030204" pitchFamily="34" charset="0"/>
                <a:cs typeface="Times New Roman" panose="02020603050405020304" pitchFamily="18" charset="0"/>
              </a:rPr>
              <a:t> surveillance</a:t>
            </a:r>
          </a:p>
          <a:p>
            <a:pPr marL="285750" lvl="0" indent="-285750" algn="just">
              <a:buFont typeface="Wingdings" panose="05000000000000000000" pitchFamily="2" charset="2"/>
              <a:buChar char="Ø"/>
            </a:pPr>
            <a:endParaRPr lang="fr-BE" dirty="0">
              <a:effectLst/>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r>
              <a:rPr lang="fr-BE" dirty="0">
                <a:latin typeface="+mj-lt"/>
                <a:ea typeface="Calibri" panose="020F0502020204030204" pitchFamily="34" charset="0"/>
                <a:cs typeface="Times New Roman" panose="02020603050405020304" pitchFamily="18" charset="0"/>
              </a:rPr>
              <a:t>Codes of </a:t>
            </a:r>
            <a:r>
              <a:rPr lang="fr-BE" dirty="0" err="1">
                <a:latin typeface="+mj-lt"/>
                <a:ea typeface="Calibri" panose="020F0502020204030204" pitchFamily="34" charset="0"/>
                <a:cs typeface="Times New Roman" panose="02020603050405020304" pitchFamily="18" charset="0"/>
              </a:rPr>
              <a:t>conduct</a:t>
            </a:r>
            <a:endParaRPr lang="fr-BE" sz="1400" dirty="0">
              <a:effectLst/>
              <a:latin typeface="+mj-lt"/>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endParaRPr lang="fr-BE" sz="16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5959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b="1" dirty="0">
                <a:solidFill>
                  <a:srgbClr val="000000"/>
                </a:solidFill>
                <a:latin typeface="Verdana" panose="020B0604030504040204" pitchFamily="34" charset="0"/>
                <a:ea typeface="Verdana" panose="020B0604030504040204" pitchFamily="34" charset="0"/>
              </a:rPr>
              <a:t>To </a:t>
            </a:r>
            <a:r>
              <a:rPr lang="fr-FR" sz="4000" b="1" dirty="0" err="1">
                <a:solidFill>
                  <a:srgbClr val="000000"/>
                </a:solidFill>
                <a:latin typeface="Verdana" panose="020B0604030504040204" pitchFamily="34" charset="0"/>
                <a:ea typeface="Verdana" panose="020B0604030504040204" pitchFamily="34" charset="0"/>
              </a:rPr>
              <a:t>sum</a:t>
            </a:r>
            <a:r>
              <a:rPr lang="fr-FR" sz="4000" b="1" dirty="0">
                <a:solidFill>
                  <a:srgbClr val="000000"/>
                </a:solidFill>
                <a:latin typeface="Verdana" panose="020B0604030504040204" pitchFamily="34" charset="0"/>
                <a:ea typeface="Verdana" panose="020B0604030504040204" pitchFamily="34" charset="0"/>
              </a:rPr>
              <a:t> up</a:t>
            </a:r>
            <a:endParaRPr lang="fr-FR" sz="4000" i="1" dirty="0">
              <a:latin typeface="Verdana" panose="020B0604030504040204" pitchFamily="34" charset="0"/>
              <a:ea typeface="Verdana" panose="020B0604030504040204" pitchFamily="34" charset="0"/>
            </a:endParaRPr>
          </a:p>
        </p:txBody>
      </p:sp>
      <p:sp>
        <p:nvSpPr>
          <p:cNvPr id="3" name="ZoneTexte 2">
            <a:extLst>
              <a:ext uri="{FF2B5EF4-FFF2-40B4-BE49-F238E27FC236}">
                <a16:creationId xmlns:a16="http://schemas.microsoft.com/office/drawing/2014/main" id="{C732F05E-E47C-5B4E-F9CC-04C0EAB8AB74}"/>
              </a:ext>
            </a:extLst>
          </p:cNvPr>
          <p:cNvSpPr txBox="1"/>
          <p:nvPr/>
        </p:nvSpPr>
        <p:spPr>
          <a:xfrm>
            <a:off x="232211" y="1520260"/>
            <a:ext cx="7068474" cy="2862322"/>
          </a:xfrm>
          <a:prstGeom prst="rect">
            <a:avLst/>
          </a:prstGeom>
          <a:noFill/>
        </p:spPr>
        <p:txBody>
          <a:bodyPr wrap="square" rtlCol="0">
            <a:spAutoFit/>
          </a:bodyPr>
          <a:lstStyle/>
          <a:p>
            <a:pPr marL="285750" lvl="0" indent="-285750" algn="just">
              <a:buFont typeface="Wingdings" panose="05000000000000000000" pitchFamily="2" charset="2"/>
              <a:buChar char="Ø"/>
            </a:pPr>
            <a:r>
              <a:rPr lang="fr-BE" sz="2000" dirty="0">
                <a:effectLst/>
                <a:latin typeface="+mj-lt"/>
                <a:ea typeface="Calibri" panose="020F0502020204030204" pitchFamily="34" charset="0"/>
                <a:cs typeface="Times New Roman" panose="02020603050405020304" pitchFamily="18" charset="0"/>
              </a:rPr>
              <a:t>AI </a:t>
            </a:r>
            <a:r>
              <a:rPr lang="fr-BE" sz="2000" dirty="0" err="1">
                <a:effectLst/>
                <a:latin typeface="+mj-lt"/>
                <a:ea typeface="Calibri" panose="020F0502020204030204" pitchFamily="34" charset="0"/>
                <a:cs typeface="Times New Roman" panose="02020603050405020304" pitchFamily="18" charset="0"/>
              </a:rPr>
              <a:t>is</a:t>
            </a:r>
            <a:r>
              <a:rPr lang="fr-BE" sz="2000" dirty="0">
                <a:effectLst/>
                <a:latin typeface="+mj-lt"/>
                <a:ea typeface="Calibri" panose="020F0502020204030204" pitchFamily="34" charset="0"/>
                <a:cs typeface="Times New Roman" panose="02020603050405020304" pitchFamily="18" charset="0"/>
              </a:rPr>
              <a:t> not </a:t>
            </a:r>
            <a:r>
              <a:rPr lang="fr-BE" sz="2000" dirty="0" err="1">
                <a:effectLst/>
                <a:latin typeface="+mj-lt"/>
                <a:ea typeface="Calibri" panose="020F0502020204030204" pitchFamily="34" charset="0"/>
                <a:cs typeface="Times New Roman" panose="02020603050405020304" pitchFamily="18" charset="0"/>
              </a:rPr>
              <a:t>banned</a:t>
            </a:r>
            <a:endParaRPr lang="fr-BE" sz="2000" dirty="0">
              <a:effectLst/>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endParaRPr lang="fr-BE" sz="2000" dirty="0">
              <a:effectLst/>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r>
              <a:rPr lang="fr-BE" sz="2000" dirty="0" err="1">
                <a:latin typeface="+mj-lt"/>
                <a:ea typeface="Calibri" panose="020F0502020204030204" pitchFamily="34" charset="0"/>
                <a:cs typeface="Times New Roman" panose="02020603050405020304" pitchFamily="18" charset="0"/>
              </a:rPr>
              <a:t>Some</a:t>
            </a:r>
            <a:r>
              <a:rPr lang="fr-BE" sz="2000" dirty="0">
                <a:latin typeface="+mj-lt"/>
                <a:ea typeface="Calibri" panose="020F0502020204030204" pitchFamily="34" charset="0"/>
                <a:cs typeface="Times New Roman" panose="02020603050405020304" pitchFamily="18" charset="0"/>
              </a:rPr>
              <a:t> </a:t>
            </a:r>
            <a:r>
              <a:rPr lang="fr-BE" sz="2000" dirty="0" err="1">
                <a:latin typeface="+mj-lt"/>
                <a:ea typeface="Calibri" panose="020F0502020204030204" pitchFamily="34" charset="0"/>
                <a:cs typeface="Times New Roman" panose="02020603050405020304" pitchFamily="18" charset="0"/>
              </a:rPr>
              <a:t>specific</a:t>
            </a:r>
            <a:r>
              <a:rPr lang="fr-BE" sz="2000" dirty="0">
                <a:latin typeface="+mj-lt"/>
                <a:ea typeface="Calibri" panose="020F0502020204030204" pitchFamily="34" charset="0"/>
                <a:cs typeface="Times New Roman" panose="02020603050405020304" pitchFamily="18" charset="0"/>
              </a:rPr>
              <a:t> practices are </a:t>
            </a:r>
            <a:r>
              <a:rPr lang="fr-BE" sz="2000" dirty="0" err="1">
                <a:latin typeface="+mj-lt"/>
                <a:ea typeface="Calibri" panose="020F0502020204030204" pitchFamily="34" charset="0"/>
                <a:cs typeface="Times New Roman" panose="02020603050405020304" pitchFamily="18" charset="0"/>
              </a:rPr>
              <a:t>prohibited</a:t>
            </a:r>
            <a:endParaRPr lang="fr-BE" sz="2000" dirty="0">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endParaRPr lang="fr-BE" sz="2000" dirty="0">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r>
              <a:rPr lang="fr-BE" sz="2000" dirty="0">
                <a:latin typeface="+mj-lt"/>
                <a:ea typeface="Calibri" panose="020F0502020204030204" pitchFamily="34" charset="0"/>
                <a:cs typeface="Times New Roman" panose="02020603050405020304" pitchFamily="18" charset="0"/>
              </a:rPr>
              <a:t>High-</a:t>
            </a:r>
            <a:r>
              <a:rPr lang="fr-BE" sz="2000" dirty="0" err="1">
                <a:latin typeface="+mj-lt"/>
                <a:ea typeface="Calibri" panose="020F0502020204030204" pitchFamily="34" charset="0"/>
                <a:cs typeface="Times New Roman" panose="02020603050405020304" pitchFamily="18" charset="0"/>
              </a:rPr>
              <a:t>risk</a:t>
            </a:r>
            <a:r>
              <a:rPr lang="fr-BE" sz="2000" dirty="0">
                <a:latin typeface="+mj-lt"/>
                <a:ea typeface="Calibri" panose="020F0502020204030204" pitchFamily="34" charset="0"/>
                <a:cs typeface="Times New Roman" panose="02020603050405020304" pitchFamily="18" charset="0"/>
              </a:rPr>
              <a:t> AI </a:t>
            </a:r>
            <a:r>
              <a:rPr lang="fr-BE" sz="2000" dirty="0" err="1">
                <a:latin typeface="+mj-lt"/>
                <a:ea typeface="Calibri" panose="020F0502020204030204" pitchFamily="34" charset="0"/>
                <a:cs typeface="Times New Roman" panose="02020603050405020304" pitchFamily="18" charset="0"/>
              </a:rPr>
              <a:t>systems</a:t>
            </a:r>
            <a:r>
              <a:rPr lang="fr-BE" sz="2000" dirty="0">
                <a:latin typeface="+mj-lt"/>
                <a:ea typeface="Calibri" panose="020F0502020204030204" pitchFamily="34" charset="0"/>
                <a:cs typeface="Times New Roman" panose="02020603050405020304" pitchFamily="18" charset="0"/>
              </a:rPr>
              <a:t> </a:t>
            </a:r>
            <a:r>
              <a:rPr lang="fr-BE" sz="2000" dirty="0" err="1">
                <a:latin typeface="+mj-lt"/>
                <a:ea typeface="Calibri" panose="020F0502020204030204" pitchFamily="34" charset="0"/>
                <a:cs typeface="Times New Roman" panose="02020603050405020304" pitchFamily="18" charset="0"/>
              </a:rPr>
              <a:t>should</a:t>
            </a:r>
            <a:r>
              <a:rPr lang="fr-BE" sz="2000" dirty="0">
                <a:latin typeface="+mj-lt"/>
                <a:ea typeface="Calibri" panose="020F0502020204030204" pitchFamily="34" charset="0"/>
                <a:cs typeface="Times New Roman" panose="02020603050405020304" pitchFamily="18" charset="0"/>
              </a:rPr>
              <a:t> come </a:t>
            </a:r>
            <a:r>
              <a:rPr lang="fr-BE" sz="2000" dirty="0" err="1">
                <a:latin typeface="+mj-lt"/>
                <a:ea typeface="Calibri" panose="020F0502020204030204" pitchFamily="34" charset="0"/>
                <a:cs typeface="Times New Roman" panose="02020603050405020304" pitchFamily="18" charset="0"/>
              </a:rPr>
              <a:t>with</a:t>
            </a:r>
            <a:r>
              <a:rPr lang="fr-BE" sz="2000" dirty="0">
                <a:latin typeface="+mj-lt"/>
                <a:ea typeface="Calibri" panose="020F0502020204030204" pitchFamily="34" charset="0"/>
                <a:cs typeface="Times New Roman" panose="02020603050405020304" pitchFamily="18" charset="0"/>
              </a:rPr>
              <a:t> </a:t>
            </a:r>
            <a:r>
              <a:rPr lang="fr-BE" sz="2000" dirty="0" err="1">
                <a:latin typeface="+mj-lt"/>
                <a:ea typeface="Calibri" panose="020F0502020204030204" pitchFamily="34" charset="0"/>
                <a:cs typeface="Times New Roman" panose="02020603050405020304" pitchFamily="18" charset="0"/>
              </a:rPr>
              <a:t>specific</a:t>
            </a:r>
            <a:r>
              <a:rPr lang="fr-BE" sz="2000" dirty="0">
                <a:latin typeface="+mj-lt"/>
                <a:ea typeface="Calibri" panose="020F0502020204030204" pitchFamily="34" charset="0"/>
                <a:cs typeface="Times New Roman" panose="02020603050405020304" pitchFamily="18" charset="0"/>
              </a:rPr>
              <a:t> </a:t>
            </a:r>
            <a:r>
              <a:rPr lang="fr-BE" sz="2000" dirty="0" err="1">
                <a:latin typeface="+mj-lt"/>
                <a:ea typeface="Calibri" panose="020F0502020204030204" pitchFamily="34" charset="0"/>
                <a:cs typeface="Times New Roman" panose="02020603050405020304" pitchFamily="18" charset="0"/>
              </a:rPr>
              <a:t>protocols</a:t>
            </a:r>
            <a:r>
              <a:rPr lang="fr-BE" sz="2000" dirty="0">
                <a:latin typeface="+mj-lt"/>
                <a:ea typeface="Calibri" panose="020F0502020204030204" pitchFamily="34" charset="0"/>
                <a:cs typeface="Times New Roman" panose="02020603050405020304" pitchFamily="18" charset="0"/>
              </a:rPr>
              <a:t>, documentation, </a:t>
            </a:r>
            <a:r>
              <a:rPr lang="fr-BE" sz="2000" dirty="0" err="1">
                <a:latin typeface="+mj-lt"/>
                <a:ea typeface="Calibri" panose="020F0502020204030204" pitchFamily="34" charset="0"/>
                <a:cs typeface="Times New Roman" panose="02020603050405020304" pitchFamily="18" charset="0"/>
              </a:rPr>
              <a:t>strategies</a:t>
            </a:r>
            <a:r>
              <a:rPr lang="fr-BE" sz="2000" dirty="0">
                <a:latin typeface="+mj-lt"/>
                <a:ea typeface="Calibri" panose="020F0502020204030204" pitchFamily="34" charset="0"/>
                <a:cs typeface="Times New Roman" panose="02020603050405020304" pitchFamily="18" charset="0"/>
              </a:rPr>
              <a:t>…</a:t>
            </a:r>
          </a:p>
          <a:p>
            <a:pPr marL="285750" lvl="0" indent="-285750" algn="just">
              <a:buFont typeface="Wingdings" panose="05000000000000000000" pitchFamily="2" charset="2"/>
              <a:buChar char="Ø"/>
            </a:pPr>
            <a:endParaRPr lang="fr-BE" sz="2000" dirty="0">
              <a:latin typeface="+mj-l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r>
              <a:rPr lang="fr-BE" sz="2000" dirty="0" err="1">
                <a:effectLst/>
                <a:latin typeface="+mj-lt"/>
                <a:ea typeface="Calibri" panose="020F0502020204030204" pitchFamily="34" charset="0"/>
                <a:cs typeface="Times New Roman" panose="02020603050405020304" pitchFamily="18" charset="0"/>
              </a:rPr>
              <a:t>Transparency</a:t>
            </a:r>
            <a:r>
              <a:rPr lang="fr-BE" sz="2000" dirty="0">
                <a:effectLst/>
                <a:latin typeface="+mj-lt"/>
                <a:ea typeface="Calibri" panose="020F0502020204030204" pitchFamily="34" charset="0"/>
                <a:cs typeface="Times New Roman" panose="02020603050405020304" pitchFamily="18" charset="0"/>
              </a:rPr>
              <a:t> obligations on </a:t>
            </a:r>
            <a:r>
              <a:rPr lang="fr-BE" sz="2000" dirty="0" err="1">
                <a:effectLst/>
                <a:latin typeface="+mj-lt"/>
                <a:ea typeface="Calibri" panose="020F0502020204030204" pitchFamily="34" charset="0"/>
                <a:cs typeface="Times New Roman" panose="02020603050405020304" pitchFamily="18" charset="0"/>
              </a:rPr>
              <a:t>some</a:t>
            </a:r>
            <a:r>
              <a:rPr lang="fr-BE" sz="2000" dirty="0">
                <a:effectLst/>
                <a:latin typeface="+mj-lt"/>
                <a:ea typeface="Calibri" panose="020F0502020204030204" pitchFamily="34" charset="0"/>
                <a:cs typeface="Times New Roman" panose="02020603050405020304" pitchFamily="18" charset="0"/>
              </a:rPr>
              <a:t> types of AI</a:t>
            </a:r>
          </a:p>
          <a:p>
            <a:pPr marL="285750" lvl="0" indent="-285750" algn="just">
              <a:buFont typeface="Wingdings" panose="05000000000000000000" pitchFamily="2" charset="2"/>
              <a:buChar char="Ø"/>
            </a:pPr>
            <a:endParaRPr lang="fr-BE" sz="2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5398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Free QUESTION MARK PNG transparent background and clipart">
            <a:extLst>
              <a:ext uri="{FF2B5EF4-FFF2-40B4-BE49-F238E27FC236}">
                <a16:creationId xmlns:a16="http://schemas.microsoft.com/office/drawing/2014/main" id="{6D7AC4CD-0F5E-C30B-6954-F34E9582B7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4668" y="50800"/>
            <a:ext cx="4618038" cy="4618038"/>
          </a:xfrm>
          <a:prstGeom prst="rect">
            <a:avLst/>
          </a:prstGeom>
          <a:solidFill>
            <a:srgbClr val="FFFFFF"/>
          </a:solidFill>
        </p:spPr>
      </p:pic>
    </p:spTree>
    <p:extLst>
      <p:ext uri="{BB962C8B-B14F-4D97-AF65-F5344CB8AC3E}">
        <p14:creationId xmlns:p14="http://schemas.microsoft.com/office/powerpoint/2010/main" val="3848434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09EA8E-924C-426B-9E4F-F2FFDA6691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328" t="17747"/>
          <a:stretch/>
        </p:blipFill>
        <p:spPr>
          <a:xfrm>
            <a:off x="-172720" y="-685801"/>
            <a:ext cx="9307225" cy="5390877"/>
          </a:xfrm>
          <a:prstGeom prst="rect">
            <a:avLst/>
          </a:prstGeom>
        </p:spPr>
      </p:pic>
      <p:sp>
        <p:nvSpPr>
          <p:cNvPr id="18" name="Rectangle 17">
            <a:extLst>
              <a:ext uri="{FF2B5EF4-FFF2-40B4-BE49-F238E27FC236}">
                <a16:creationId xmlns:a16="http://schemas.microsoft.com/office/drawing/2014/main" id="{DC5C7393-E477-40D5-BCA3-E82B451D80DA}"/>
              </a:ext>
            </a:extLst>
          </p:cNvPr>
          <p:cNvSpPr/>
          <p:nvPr/>
        </p:nvSpPr>
        <p:spPr>
          <a:xfrm>
            <a:off x="-59114" y="-610365"/>
            <a:ext cx="9193619" cy="5146959"/>
          </a:xfrm>
          <a:prstGeom prst="rect">
            <a:avLst/>
          </a:prstGeom>
          <a:solidFill>
            <a:srgbClr val="FC5507">
              <a:alpha val="40000"/>
            </a:srgb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dirty="0"/>
          </a:p>
        </p:txBody>
      </p:sp>
      <p:sp>
        <p:nvSpPr>
          <p:cNvPr id="2" name="Rectangle 1"/>
          <p:cNvSpPr/>
          <p:nvPr/>
        </p:nvSpPr>
        <p:spPr>
          <a:xfrm>
            <a:off x="0" y="4536591"/>
            <a:ext cx="9144000" cy="60691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35047" y="4671622"/>
            <a:ext cx="726380" cy="265087"/>
          </a:xfrm>
          <a:prstGeom prst="rect">
            <a:avLst/>
          </a:prstGeom>
        </p:spPr>
      </p:pic>
      <p:sp>
        <p:nvSpPr>
          <p:cNvPr id="4" name="Rectangle 3"/>
          <p:cNvSpPr/>
          <p:nvPr/>
        </p:nvSpPr>
        <p:spPr>
          <a:xfrm>
            <a:off x="6858000" y="4490875"/>
            <a:ext cx="2286000"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 name="Rectangle 4"/>
          <p:cNvSpPr/>
          <p:nvPr/>
        </p:nvSpPr>
        <p:spPr>
          <a:xfrm>
            <a:off x="4572000" y="4490875"/>
            <a:ext cx="2286000"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6" name="Rectangle 5"/>
          <p:cNvSpPr/>
          <p:nvPr/>
        </p:nvSpPr>
        <p:spPr>
          <a:xfrm>
            <a:off x="2286000" y="4490875"/>
            <a:ext cx="2286000"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7" name="Rectangle 6"/>
          <p:cNvSpPr/>
          <p:nvPr/>
        </p:nvSpPr>
        <p:spPr>
          <a:xfrm>
            <a:off x="0" y="4490875"/>
            <a:ext cx="2286000"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8" name="Image 7"/>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283281" y="3716021"/>
            <a:ext cx="312115" cy="312115"/>
          </a:xfrm>
          <a:prstGeom prst="rect">
            <a:avLst/>
          </a:prstGeom>
        </p:spPr>
      </p:pic>
      <p:pic>
        <p:nvPicPr>
          <p:cNvPr id="9" name="Image 8"/>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311937" y="4098166"/>
            <a:ext cx="283459" cy="312115"/>
          </a:xfrm>
          <a:prstGeom prst="rect">
            <a:avLst/>
          </a:prstGeom>
        </p:spPr>
      </p:pic>
      <p:sp>
        <p:nvSpPr>
          <p:cNvPr id="11" name="ZoneTexte 10"/>
          <p:cNvSpPr txBox="1"/>
          <p:nvPr/>
        </p:nvSpPr>
        <p:spPr>
          <a:xfrm>
            <a:off x="2627830" y="224739"/>
            <a:ext cx="3888340" cy="523220"/>
          </a:xfrm>
          <a:prstGeom prst="rect">
            <a:avLst/>
          </a:prstGeom>
          <a:noFill/>
        </p:spPr>
        <p:txBody>
          <a:bodyPr wrap="square" rtlCol="0">
            <a:spAutoFit/>
          </a:bodyPr>
          <a:lstStyle/>
          <a:p>
            <a:pPr algn="ctr"/>
            <a:r>
              <a:rPr lang="fr-FR" sz="2800" b="1" dirty="0">
                <a:solidFill>
                  <a:srgbClr val="FDC00D"/>
                </a:solidFill>
                <a:latin typeface="+mj-lt"/>
              </a:rPr>
              <a:t>CONTACT</a:t>
            </a:r>
          </a:p>
        </p:txBody>
      </p:sp>
      <p:sp>
        <p:nvSpPr>
          <p:cNvPr id="12" name="ZoneTexte 11"/>
          <p:cNvSpPr txBox="1"/>
          <p:nvPr/>
        </p:nvSpPr>
        <p:spPr>
          <a:xfrm>
            <a:off x="2627830" y="2101033"/>
            <a:ext cx="3888340" cy="523220"/>
          </a:xfrm>
          <a:prstGeom prst="rect">
            <a:avLst/>
          </a:prstGeom>
          <a:noFill/>
        </p:spPr>
        <p:txBody>
          <a:bodyPr wrap="square" rtlCol="0">
            <a:spAutoFit/>
          </a:bodyPr>
          <a:lstStyle/>
          <a:p>
            <a:pPr algn="ctr"/>
            <a:r>
              <a:rPr lang="fr-FR" sz="2800" dirty="0">
                <a:solidFill>
                  <a:prstClr val="white"/>
                </a:solidFill>
                <a:latin typeface="+mj-lt"/>
              </a:rPr>
              <a:t>Benoit VIVIER</a:t>
            </a:r>
          </a:p>
        </p:txBody>
      </p:sp>
      <p:sp>
        <p:nvSpPr>
          <p:cNvPr id="13" name="ZoneTexte 12"/>
          <p:cNvSpPr txBox="1"/>
          <p:nvPr/>
        </p:nvSpPr>
        <p:spPr>
          <a:xfrm>
            <a:off x="2627830" y="2649227"/>
            <a:ext cx="3888340" cy="338554"/>
          </a:xfrm>
          <a:prstGeom prst="rect">
            <a:avLst/>
          </a:prstGeom>
          <a:noFill/>
        </p:spPr>
        <p:txBody>
          <a:bodyPr wrap="square" rtlCol="0">
            <a:spAutoFit/>
          </a:bodyPr>
          <a:lstStyle/>
          <a:p>
            <a:pPr algn="ctr"/>
            <a:r>
              <a:rPr lang="fr-FR" sz="1600" i="1" dirty="0">
                <a:solidFill>
                  <a:srgbClr val="E8E8EA"/>
                </a:solidFill>
                <a:latin typeface="+mj-lt"/>
              </a:rPr>
              <a:t>Public </a:t>
            </a:r>
            <a:r>
              <a:rPr lang="fr-FR" sz="1600" i="1" dirty="0" err="1">
                <a:solidFill>
                  <a:srgbClr val="E8E8EA"/>
                </a:solidFill>
                <a:latin typeface="+mj-lt"/>
              </a:rPr>
              <a:t>Affairs</a:t>
            </a:r>
            <a:r>
              <a:rPr lang="fr-FR" sz="1600" i="1" dirty="0">
                <a:solidFill>
                  <a:srgbClr val="E8E8EA"/>
                </a:solidFill>
                <a:latin typeface="+mj-lt"/>
              </a:rPr>
              <a:t> </a:t>
            </a:r>
            <a:r>
              <a:rPr lang="fr-FR" sz="1600" i="1" dirty="0" err="1">
                <a:solidFill>
                  <a:srgbClr val="E8E8EA"/>
                </a:solidFill>
                <a:latin typeface="+mj-lt"/>
              </a:rPr>
              <a:t>Director</a:t>
            </a:r>
            <a:r>
              <a:rPr lang="fr-FR" sz="1600" i="1" dirty="0">
                <a:solidFill>
                  <a:srgbClr val="E8E8EA"/>
                </a:solidFill>
                <a:latin typeface="+mj-lt"/>
              </a:rPr>
              <a:t>, EENA</a:t>
            </a:r>
          </a:p>
        </p:txBody>
      </p:sp>
      <p:sp>
        <p:nvSpPr>
          <p:cNvPr id="15" name="ZoneTexte 14"/>
          <p:cNvSpPr txBox="1"/>
          <p:nvPr/>
        </p:nvSpPr>
        <p:spPr>
          <a:xfrm>
            <a:off x="3595396" y="3715432"/>
            <a:ext cx="2471787" cy="338554"/>
          </a:xfrm>
          <a:prstGeom prst="rect">
            <a:avLst/>
          </a:prstGeom>
          <a:noFill/>
        </p:spPr>
        <p:txBody>
          <a:bodyPr wrap="square" rtlCol="0">
            <a:spAutoFit/>
          </a:bodyPr>
          <a:lstStyle/>
          <a:p>
            <a:r>
              <a:rPr lang="fr-FR" sz="1600" i="1" dirty="0">
                <a:solidFill>
                  <a:schemeClr val="bg1"/>
                </a:solidFill>
                <a:latin typeface="+mj-lt"/>
              </a:rPr>
              <a:t>bv@eena.org</a:t>
            </a:r>
          </a:p>
        </p:txBody>
      </p:sp>
      <p:sp>
        <p:nvSpPr>
          <p:cNvPr id="16" name="ZoneTexte 15"/>
          <p:cNvSpPr txBox="1"/>
          <p:nvPr/>
        </p:nvSpPr>
        <p:spPr>
          <a:xfrm>
            <a:off x="3595396" y="4129463"/>
            <a:ext cx="2244847" cy="338554"/>
          </a:xfrm>
          <a:prstGeom prst="rect">
            <a:avLst/>
          </a:prstGeom>
          <a:noFill/>
        </p:spPr>
        <p:txBody>
          <a:bodyPr wrap="square" rtlCol="0">
            <a:spAutoFit/>
          </a:bodyPr>
          <a:lstStyle/>
          <a:p>
            <a:r>
              <a:rPr lang="fr-FR" sz="1600" i="1" dirty="0">
                <a:solidFill>
                  <a:schemeClr val="bg1"/>
                </a:solidFill>
                <a:latin typeface="+mj-lt"/>
              </a:rPr>
              <a:t>Benoit Vivier</a:t>
            </a:r>
          </a:p>
        </p:txBody>
      </p:sp>
    </p:spTree>
    <p:extLst>
      <p:ext uri="{BB962C8B-B14F-4D97-AF65-F5344CB8AC3E}">
        <p14:creationId xmlns:p14="http://schemas.microsoft.com/office/powerpoint/2010/main" val="2981555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err="1">
                <a:latin typeface="Verdana" panose="020B0604030504040204" pitchFamily="34" charset="0"/>
                <a:ea typeface="Verdana" panose="020B0604030504040204" pitchFamily="34" charset="0"/>
              </a:rPr>
              <a:t>Who</a:t>
            </a:r>
            <a:r>
              <a:rPr lang="fr-FR" sz="4000" dirty="0">
                <a:latin typeface="Verdana" panose="020B0604030504040204" pitchFamily="34" charset="0"/>
                <a:ea typeface="Verdana" panose="020B0604030504040204" pitchFamily="34" charset="0"/>
              </a:rPr>
              <a:t> I </a:t>
            </a:r>
            <a:r>
              <a:rPr lang="fr-FR" sz="4000" dirty="0" err="1">
                <a:latin typeface="Verdana" panose="020B0604030504040204" pitchFamily="34" charset="0"/>
                <a:ea typeface="Verdana" panose="020B0604030504040204" pitchFamily="34" charset="0"/>
              </a:rPr>
              <a:t>am</a:t>
            </a:r>
            <a:r>
              <a:rPr lang="fr-FR" sz="4000" dirty="0">
                <a:latin typeface="Verdana" panose="020B0604030504040204" pitchFamily="34" charset="0"/>
                <a:ea typeface="Verdana" panose="020B0604030504040204" pitchFamily="34" charset="0"/>
              </a:rPr>
              <a:t> not</a:t>
            </a:r>
          </a:p>
        </p:txBody>
      </p:sp>
      <p:pic>
        <p:nvPicPr>
          <p:cNvPr id="5" name="Graphique 4" descr="Homme juge avec un remplissage uni">
            <a:extLst>
              <a:ext uri="{FF2B5EF4-FFF2-40B4-BE49-F238E27FC236}">
                <a16:creationId xmlns:a16="http://schemas.microsoft.com/office/drawing/2014/main" id="{D8B986AC-C2F5-03BF-0154-4EEC7FA7AC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406" y="1461406"/>
            <a:ext cx="2711452" cy="2711452"/>
          </a:xfrm>
          <a:prstGeom prst="rect">
            <a:avLst/>
          </a:prstGeom>
        </p:spPr>
      </p:pic>
    </p:spTree>
    <p:extLst>
      <p:ext uri="{BB962C8B-B14F-4D97-AF65-F5344CB8AC3E}">
        <p14:creationId xmlns:p14="http://schemas.microsoft.com/office/powerpoint/2010/main" val="2032458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err="1">
                <a:latin typeface="Verdana" panose="020B0604030504040204" pitchFamily="34" charset="0"/>
                <a:ea typeface="Verdana" panose="020B0604030504040204" pitchFamily="34" charset="0"/>
              </a:rPr>
              <a:t>Who</a:t>
            </a:r>
            <a:r>
              <a:rPr lang="fr-FR" sz="4000" dirty="0">
                <a:latin typeface="Verdana" panose="020B0604030504040204" pitchFamily="34" charset="0"/>
                <a:ea typeface="Verdana" panose="020B0604030504040204" pitchFamily="34" charset="0"/>
              </a:rPr>
              <a:t> I </a:t>
            </a:r>
            <a:r>
              <a:rPr lang="fr-FR" sz="4000" dirty="0" err="1">
                <a:latin typeface="Verdana" panose="020B0604030504040204" pitchFamily="34" charset="0"/>
                <a:ea typeface="Verdana" panose="020B0604030504040204" pitchFamily="34" charset="0"/>
              </a:rPr>
              <a:t>am</a:t>
            </a:r>
            <a:r>
              <a:rPr lang="fr-FR" sz="4000" dirty="0">
                <a:latin typeface="Verdana" panose="020B0604030504040204" pitchFamily="34" charset="0"/>
                <a:ea typeface="Verdana" panose="020B0604030504040204" pitchFamily="34" charset="0"/>
              </a:rPr>
              <a:t> not</a:t>
            </a:r>
          </a:p>
        </p:txBody>
      </p:sp>
      <p:pic>
        <p:nvPicPr>
          <p:cNvPr id="4" name="Image 3" descr="Une image contenant Visage humain, habits, personne, intérieur&#10;&#10;Description générée automatiquement">
            <a:extLst>
              <a:ext uri="{FF2B5EF4-FFF2-40B4-BE49-F238E27FC236}">
                <a16:creationId xmlns:a16="http://schemas.microsoft.com/office/drawing/2014/main" id="{498DD09D-6CFA-6FD6-F003-CB6EABA5A98A}"/>
              </a:ext>
            </a:extLst>
          </p:cNvPr>
          <p:cNvPicPr>
            <a:picLocks noChangeAspect="1"/>
          </p:cNvPicPr>
          <p:nvPr/>
        </p:nvPicPr>
        <p:blipFill>
          <a:blip r:embed="rId3"/>
          <a:stretch>
            <a:fillRect/>
          </a:stretch>
        </p:blipFill>
        <p:spPr>
          <a:xfrm>
            <a:off x="1931670" y="1439227"/>
            <a:ext cx="5280660" cy="2959370"/>
          </a:xfrm>
          <a:prstGeom prst="rect">
            <a:avLst/>
          </a:prstGeom>
        </p:spPr>
      </p:pic>
    </p:spTree>
    <p:extLst>
      <p:ext uri="{BB962C8B-B14F-4D97-AF65-F5344CB8AC3E}">
        <p14:creationId xmlns:p14="http://schemas.microsoft.com/office/powerpoint/2010/main" val="2816146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44084" y="404711"/>
            <a:ext cx="7772400" cy="79375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a:latin typeface="Verdana" panose="020B0604030504040204" pitchFamily="34" charset="0"/>
                <a:ea typeface="Verdana" panose="020B0604030504040204" pitchFamily="34" charset="0"/>
              </a:rPr>
              <a:t>Agenda</a:t>
            </a:r>
          </a:p>
        </p:txBody>
      </p:sp>
      <p:sp>
        <p:nvSpPr>
          <p:cNvPr id="3" name="Titre 1"/>
          <p:cNvSpPr txBox="1">
            <a:spLocks/>
          </p:cNvSpPr>
          <p:nvPr/>
        </p:nvSpPr>
        <p:spPr>
          <a:xfrm>
            <a:off x="644084" y="1349829"/>
            <a:ext cx="5988945" cy="3586381"/>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uClr>
                <a:srgbClr val="FC5507"/>
              </a:buClr>
              <a:buSzPct val="120000"/>
            </a:pPr>
            <a:endParaRPr lang="fr-FR" sz="1800" dirty="0">
              <a:solidFill>
                <a:srgbClr val="737373"/>
              </a:solidFill>
              <a:cs typeface="Verdana"/>
            </a:endParaRPr>
          </a:p>
          <a:p>
            <a:pPr marL="342900" indent="-342900" algn="l">
              <a:buClr>
                <a:srgbClr val="FC5507"/>
              </a:buClr>
              <a:buSzPct val="120000"/>
              <a:buFont typeface="+mj-lt"/>
              <a:buAutoNum type="arabicPeriod"/>
            </a:pPr>
            <a:r>
              <a:rPr lang="fr-FR" sz="1800" dirty="0">
                <a:solidFill>
                  <a:srgbClr val="737373"/>
                </a:solidFill>
                <a:cs typeface="Verdana"/>
              </a:rPr>
              <a:t>Introduction to EU Law</a:t>
            </a:r>
          </a:p>
          <a:p>
            <a:pPr marL="342900" indent="-342900" algn="l">
              <a:buClr>
                <a:srgbClr val="FC5507"/>
              </a:buClr>
              <a:buSzPct val="120000"/>
              <a:buFont typeface="+mj-lt"/>
              <a:buAutoNum type="arabicPeriod"/>
            </a:pPr>
            <a:endParaRPr lang="fr-FR" sz="1800" dirty="0">
              <a:solidFill>
                <a:srgbClr val="737373"/>
              </a:solidFill>
              <a:cs typeface="Verdana"/>
            </a:endParaRPr>
          </a:p>
          <a:p>
            <a:pPr marL="342900" indent="-342900" algn="l">
              <a:buClr>
                <a:srgbClr val="FC5507"/>
              </a:buClr>
              <a:buSzPct val="120000"/>
              <a:buFont typeface="+mj-lt"/>
              <a:buAutoNum type="arabicPeriod"/>
            </a:pPr>
            <a:r>
              <a:rPr lang="fr-FR" sz="1800" dirty="0" err="1">
                <a:solidFill>
                  <a:srgbClr val="737373"/>
                </a:solidFill>
                <a:cs typeface="Verdana"/>
              </a:rPr>
              <a:t>Introductory</a:t>
            </a:r>
            <a:r>
              <a:rPr lang="fr-FR" sz="1800" dirty="0">
                <a:solidFill>
                  <a:srgbClr val="737373"/>
                </a:solidFill>
                <a:cs typeface="Verdana"/>
              </a:rPr>
              <a:t> </a:t>
            </a:r>
            <a:r>
              <a:rPr lang="fr-FR" sz="1800" dirty="0" err="1">
                <a:solidFill>
                  <a:srgbClr val="737373"/>
                </a:solidFill>
                <a:cs typeface="Verdana"/>
              </a:rPr>
              <a:t>remarks</a:t>
            </a:r>
            <a:r>
              <a:rPr lang="fr-FR" sz="1800" dirty="0">
                <a:solidFill>
                  <a:srgbClr val="737373"/>
                </a:solidFill>
                <a:cs typeface="Verdana"/>
              </a:rPr>
              <a:t>: the EU AI </a:t>
            </a:r>
            <a:r>
              <a:rPr lang="fr-FR" sz="1800" dirty="0" err="1">
                <a:solidFill>
                  <a:srgbClr val="737373"/>
                </a:solidFill>
                <a:cs typeface="Verdana"/>
              </a:rPr>
              <a:t>Act</a:t>
            </a:r>
            <a:r>
              <a:rPr lang="fr-FR" sz="1800" dirty="0">
                <a:solidFill>
                  <a:srgbClr val="737373"/>
                </a:solidFill>
                <a:cs typeface="Verdana"/>
              </a:rPr>
              <a:t> </a:t>
            </a:r>
          </a:p>
          <a:p>
            <a:pPr marL="342900" indent="-342900" algn="l">
              <a:buClr>
                <a:srgbClr val="FC5507"/>
              </a:buClr>
              <a:buSzPct val="120000"/>
              <a:buFont typeface="+mj-lt"/>
              <a:buAutoNum type="arabicPeriod"/>
            </a:pPr>
            <a:endParaRPr lang="fr-FR" sz="1800" dirty="0">
              <a:solidFill>
                <a:srgbClr val="FC5507"/>
              </a:solidFill>
              <a:cs typeface="Calibri"/>
            </a:endParaRPr>
          </a:p>
          <a:p>
            <a:pPr marL="342900" indent="-342900" algn="l">
              <a:buClr>
                <a:srgbClr val="FC5507"/>
              </a:buClr>
              <a:buSzPct val="120000"/>
              <a:buFont typeface="+mj-lt"/>
              <a:buAutoNum type="arabicPeriod"/>
            </a:pPr>
            <a:r>
              <a:rPr lang="fr-FR" sz="1800" dirty="0">
                <a:solidFill>
                  <a:srgbClr val="737373"/>
                </a:solidFill>
              </a:rPr>
              <a:t>Practices to </a:t>
            </a:r>
            <a:r>
              <a:rPr lang="fr-FR" sz="1800" dirty="0" err="1">
                <a:solidFill>
                  <a:srgbClr val="737373"/>
                </a:solidFill>
              </a:rPr>
              <a:t>be</a:t>
            </a:r>
            <a:r>
              <a:rPr lang="fr-FR" sz="1800" dirty="0">
                <a:solidFill>
                  <a:srgbClr val="737373"/>
                </a:solidFill>
              </a:rPr>
              <a:t> </a:t>
            </a:r>
            <a:r>
              <a:rPr lang="fr-FR" sz="1800" dirty="0" err="1">
                <a:solidFill>
                  <a:srgbClr val="737373"/>
                </a:solidFill>
              </a:rPr>
              <a:t>banned</a:t>
            </a:r>
            <a:endParaRPr lang="fr-FR" sz="1800" dirty="0">
              <a:solidFill>
                <a:srgbClr val="737373"/>
              </a:solidFill>
            </a:endParaRPr>
          </a:p>
          <a:p>
            <a:pPr marL="342900" indent="-342900" algn="l">
              <a:buClr>
                <a:srgbClr val="FC5507"/>
              </a:buClr>
              <a:buSzPct val="120000"/>
              <a:buFont typeface="+mj-lt"/>
              <a:buAutoNum type="arabicPeriod"/>
            </a:pPr>
            <a:endParaRPr lang="fr-FR" sz="1800" dirty="0">
              <a:solidFill>
                <a:srgbClr val="FC5507"/>
              </a:solidFill>
              <a:cs typeface="Calibri"/>
            </a:endParaRPr>
          </a:p>
          <a:p>
            <a:pPr marL="342900" indent="-342900" algn="l">
              <a:buClr>
                <a:srgbClr val="FC5507"/>
              </a:buClr>
              <a:buSzPct val="120000"/>
              <a:buFont typeface="+mj-lt"/>
              <a:buAutoNum type="arabicPeriod"/>
            </a:pPr>
            <a:r>
              <a:rPr lang="fr-FR" sz="1800" dirty="0">
                <a:solidFill>
                  <a:srgbClr val="737373"/>
                </a:solidFill>
              </a:rPr>
              <a:t>High-</a:t>
            </a:r>
            <a:r>
              <a:rPr lang="fr-FR" sz="1800" dirty="0" err="1">
                <a:solidFill>
                  <a:srgbClr val="737373"/>
                </a:solidFill>
              </a:rPr>
              <a:t>risk</a:t>
            </a:r>
            <a:r>
              <a:rPr lang="fr-FR" sz="1800" dirty="0">
                <a:solidFill>
                  <a:srgbClr val="737373"/>
                </a:solidFill>
              </a:rPr>
              <a:t> AI : </a:t>
            </a:r>
            <a:r>
              <a:rPr lang="fr-FR" sz="1800" dirty="0" err="1">
                <a:solidFill>
                  <a:srgbClr val="737373"/>
                </a:solidFill>
              </a:rPr>
              <a:t>what</a:t>
            </a:r>
            <a:r>
              <a:rPr lang="fr-FR" sz="1800" dirty="0">
                <a:solidFill>
                  <a:srgbClr val="737373"/>
                </a:solidFill>
              </a:rPr>
              <a:t> </a:t>
            </a:r>
            <a:r>
              <a:rPr lang="fr-FR" sz="1800" dirty="0" err="1">
                <a:solidFill>
                  <a:srgbClr val="737373"/>
                </a:solidFill>
              </a:rPr>
              <a:t>they</a:t>
            </a:r>
            <a:r>
              <a:rPr lang="fr-FR" sz="1800" dirty="0">
                <a:solidFill>
                  <a:srgbClr val="737373"/>
                </a:solidFill>
              </a:rPr>
              <a:t> are and </a:t>
            </a:r>
            <a:r>
              <a:rPr lang="fr-FR" sz="1800" dirty="0" err="1">
                <a:solidFill>
                  <a:srgbClr val="737373"/>
                </a:solidFill>
              </a:rPr>
              <a:t>what</a:t>
            </a:r>
            <a:r>
              <a:rPr lang="fr-FR" sz="1800" dirty="0">
                <a:solidFill>
                  <a:srgbClr val="737373"/>
                </a:solidFill>
              </a:rPr>
              <a:t> </a:t>
            </a:r>
            <a:r>
              <a:rPr lang="fr-FR" sz="1800" dirty="0" err="1">
                <a:solidFill>
                  <a:srgbClr val="737373"/>
                </a:solidFill>
              </a:rPr>
              <a:t>rules</a:t>
            </a:r>
            <a:endParaRPr lang="fr-FR" sz="1800" dirty="0">
              <a:solidFill>
                <a:srgbClr val="737373"/>
              </a:solidFill>
            </a:endParaRPr>
          </a:p>
          <a:p>
            <a:pPr marL="342900" indent="-342900" algn="l">
              <a:buClr>
                <a:srgbClr val="FC5507"/>
              </a:buClr>
              <a:buSzPct val="120000"/>
              <a:buFont typeface="+mj-lt"/>
              <a:buAutoNum type="arabicPeriod"/>
            </a:pPr>
            <a:endParaRPr lang="fr-FR" sz="1800" dirty="0">
              <a:solidFill>
                <a:srgbClr val="FC5507"/>
              </a:solidFill>
              <a:cs typeface="Calibri"/>
            </a:endParaRPr>
          </a:p>
          <a:p>
            <a:pPr marL="342900" indent="-342900" algn="l">
              <a:buClr>
                <a:srgbClr val="FC5507"/>
              </a:buClr>
              <a:buSzPct val="120000"/>
              <a:buFont typeface="+mj-lt"/>
              <a:buAutoNum type="arabicPeriod"/>
            </a:pPr>
            <a:r>
              <a:rPr lang="fr-FR" sz="1800" dirty="0" err="1">
                <a:solidFill>
                  <a:srgbClr val="737373"/>
                </a:solidFill>
                <a:cs typeface="Verdana"/>
              </a:rPr>
              <a:t>Other</a:t>
            </a:r>
            <a:r>
              <a:rPr lang="fr-FR" sz="1800" dirty="0">
                <a:solidFill>
                  <a:srgbClr val="737373"/>
                </a:solidFill>
                <a:cs typeface="Verdana"/>
              </a:rPr>
              <a:t> provisions</a:t>
            </a:r>
          </a:p>
          <a:p>
            <a:pPr marL="342900" indent="-342900" algn="l">
              <a:buClr>
                <a:srgbClr val="FC5507"/>
              </a:buClr>
              <a:buSzPct val="120000"/>
              <a:buFont typeface="+mj-lt"/>
              <a:buAutoNum type="arabicPeriod"/>
            </a:pPr>
            <a:endParaRPr lang="fr-FR" sz="1800" dirty="0">
              <a:solidFill>
                <a:srgbClr val="737373"/>
              </a:solidFill>
              <a:cs typeface="Verdana"/>
            </a:endParaRPr>
          </a:p>
          <a:p>
            <a:pPr marL="342900" indent="-342900" algn="l">
              <a:buClr>
                <a:srgbClr val="FC5507"/>
              </a:buClr>
              <a:buSzPct val="120000"/>
              <a:buFont typeface="+mj-lt"/>
              <a:buAutoNum type="arabicPeriod"/>
            </a:pPr>
            <a:r>
              <a:rPr lang="fr-FR" sz="1800" dirty="0">
                <a:solidFill>
                  <a:srgbClr val="737373"/>
                </a:solidFill>
                <a:cs typeface="Verdana"/>
              </a:rPr>
              <a:t>Q&amp;A</a:t>
            </a:r>
            <a:r>
              <a:rPr lang="fr-FR" sz="100" dirty="0">
                <a:solidFill>
                  <a:srgbClr val="737373"/>
                </a:solidFill>
                <a:cs typeface="Verdana"/>
              </a:rPr>
              <a:t>SDF</a:t>
            </a:r>
          </a:p>
          <a:p>
            <a:pPr algn="l">
              <a:buClr>
                <a:srgbClr val="FC5507"/>
              </a:buClr>
              <a:buSzPct val="120000"/>
            </a:pPr>
            <a:r>
              <a:rPr lang="fr-FR" sz="2000" dirty="0">
                <a:solidFill>
                  <a:srgbClr val="FC5507"/>
                </a:solidFill>
                <a:cs typeface="Calibri"/>
              </a:rPr>
              <a:t>	</a:t>
            </a:r>
          </a:p>
        </p:txBody>
      </p:sp>
    </p:spTree>
    <p:extLst>
      <p:ext uri="{BB962C8B-B14F-4D97-AF65-F5344CB8AC3E}">
        <p14:creationId xmlns:p14="http://schemas.microsoft.com/office/powerpoint/2010/main" val="1329859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B28C44D-8EC0-5A44-8DBE-9AB8EF7B8E1B}"/>
              </a:ext>
            </a:extLst>
          </p:cNvPr>
          <p:cNvPicPr>
            <a:picLocks noChangeAspect="1"/>
          </p:cNvPicPr>
          <p:nvPr/>
        </p:nvPicPr>
        <p:blipFill rotWithShape="1">
          <a:blip r:embed="rId3"/>
          <a:srcRect t="7812" b="7812"/>
          <a:stretch/>
        </p:blipFill>
        <p:spPr>
          <a:xfrm>
            <a:off x="2452914" y="718456"/>
            <a:ext cx="6589486" cy="3706587"/>
          </a:xfrm>
          <a:prstGeom prst="rect">
            <a:avLst/>
          </a:prstGeom>
          <a:noFill/>
        </p:spPr>
      </p:pic>
      <p:sp>
        <p:nvSpPr>
          <p:cNvPr id="4" name="Ellipse 3">
            <a:extLst>
              <a:ext uri="{FF2B5EF4-FFF2-40B4-BE49-F238E27FC236}">
                <a16:creationId xmlns:a16="http://schemas.microsoft.com/office/drawing/2014/main" id="{907E87E5-6D07-95B9-4407-B226D09E86F3}"/>
              </a:ext>
            </a:extLst>
          </p:cNvPr>
          <p:cNvSpPr/>
          <p:nvPr/>
        </p:nvSpPr>
        <p:spPr>
          <a:xfrm>
            <a:off x="-1204686" y="3381829"/>
            <a:ext cx="3976915" cy="2450689"/>
          </a:xfrm>
          <a:prstGeom prst="ellipse">
            <a:avLst/>
          </a:prstGeom>
          <a:solidFill>
            <a:srgbClr val="E8E8EA">
              <a:alpha val="69804"/>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180975"/>
            <a:endParaRPr lang="en-BE" sz="2000" b="1" dirty="0">
              <a:solidFill>
                <a:schemeClr val="tx1"/>
              </a:solidFill>
            </a:endParaRPr>
          </a:p>
        </p:txBody>
      </p:sp>
      <p:sp>
        <p:nvSpPr>
          <p:cNvPr id="5" name="ZoneTexte 4">
            <a:extLst>
              <a:ext uri="{FF2B5EF4-FFF2-40B4-BE49-F238E27FC236}">
                <a16:creationId xmlns:a16="http://schemas.microsoft.com/office/drawing/2014/main" id="{FE7D3259-1582-2CE7-C24E-730BF9B10ECE}"/>
              </a:ext>
            </a:extLst>
          </p:cNvPr>
          <p:cNvSpPr txBox="1"/>
          <p:nvPr/>
        </p:nvSpPr>
        <p:spPr>
          <a:xfrm>
            <a:off x="156676" y="3852028"/>
            <a:ext cx="437940" cy="1015663"/>
          </a:xfrm>
          <a:prstGeom prst="rect">
            <a:avLst/>
          </a:prstGeom>
          <a:noFill/>
        </p:spPr>
        <p:txBody>
          <a:bodyPr wrap="none" rtlCol="0">
            <a:spAutoFit/>
          </a:bodyPr>
          <a:lstStyle/>
          <a:p>
            <a:r>
              <a:rPr lang="fr-BE" sz="6000" b="1" dirty="0">
                <a:latin typeface="Angsana New" panose="020B0502040204020203" pitchFamily="18" charset="-34"/>
                <a:cs typeface="Angsana New" panose="020B0502040204020203" pitchFamily="18" charset="-34"/>
              </a:rPr>
              <a:t>1</a:t>
            </a:r>
            <a:endParaRPr lang="en-BE" sz="6000" b="1" dirty="0">
              <a:latin typeface="Angsana New" panose="020B0502040204020203" pitchFamily="18" charset="-34"/>
              <a:cs typeface="Angsana New" panose="020B0502040204020203" pitchFamily="18" charset="-34"/>
            </a:endParaRPr>
          </a:p>
        </p:txBody>
      </p:sp>
      <p:sp>
        <p:nvSpPr>
          <p:cNvPr id="6" name="ZoneTexte 5">
            <a:extLst>
              <a:ext uri="{FF2B5EF4-FFF2-40B4-BE49-F238E27FC236}">
                <a16:creationId xmlns:a16="http://schemas.microsoft.com/office/drawing/2014/main" id="{D1A63741-0CFE-EF00-C2C5-D21D8C6AED80}"/>
              </a:ext>
            </a:extLst>
          </p:cNvPr>
          <p:cNvSpPr txBox="1"/>
          <p:nvPr/>
        </p:nvSpPr>
        <p:spPr>
          <a:xfrm>
            <a:off x="616843" y="4221360"/>
            <a:ext cx="2162795" cy="646331"/>
          </a:xfrm>
          <a:prstGeom prst="rect">
            <a:avLst/>
          </a:prstGeom>
          <a:noFill/>
        </p:spPr>
        <p:txBody>
          <a:bodyPr wrap="square" rtlCol="0">
            <a:spAutoFit/>
          </a:bodyPr>
          <a:lstStyle/>
          <a:p>
            <a:r>
              <a:rPr lang="fr-BE" sz="1800" b="1" dirty="0">
                <a:solidFill>
                  <a:schemeClr val="tx1"/>
                </a:solidFill>
              </a:rPr>
              <a:t>EU Law</a:t>
            </a:r>
            <a:endParaRPr lang="en-BE" sz="1800" b="1" dirty="0">
              <a:solidFill>
                <a:schemeClr val="tx1"/>
              </a:solidFill>
            </a:endParaRPr>
          </a:p>
          <a:p>
            <a:endParaRPr lang="en-BE" dirty="0"/>
          </a:p>
        </p:txBody>
      </p:sp>
    </p:spTree>
    <p:extLst>
      <p:ext uri="{BB962C8B-B14F-4D97-AF65-F5344CB8AC3E}">
        <p14:creationId xmlns:p14="http://schemas.microsoft.com/office/powerpoint/2010/main" val="1585628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7CF05-47C7-DFD1-EFCA-AD9CA44B81AE}"/>
            </a:ext>
          </a:extLst>
        </p:cNvPr>
        <p:cNvGrpSpPr/>
        <p:nvPr/>
      </p:nvGrpSpPr>
      <p:grpSpPr>
        <a:xfrm>
          <a:off x="0" y="0"/>
          <a:ext cx="0" cy="0"/>
          <a:chOff x="0" y="0"/>
          <a:chExt cx="0" cy="0"/>
        </a:xfrm>
      </p:grpSpPr>
      <p:pic>
        <p:nvPicPr>
          <p:cNvPr id="9" name="Image 8" descr="Une image contenant carte, texte, atlas&#10;&#10;Description générée automatiquement">
            <a:extLst>
              <a:ext uri="{FF2B5EF4-FFF2-40B4-BE49-F238E27FC236}">
                <a16:creationId xmlns:a16="http://schemas.microsoft.com/office/drawing/2014/main" id="{1B8FAC63-7C37-1C38-EB25-EA87F491012A}"/>
              </a:ext>
            </a:extLst>
          </p:cNvPr>
          <p:cNvPicPr>
            <a:picLocks noChangeAspect="1"/>
          </p:cNvPicPr>
          <p:nvPr/>
        </p:nvPicPr>
        <p:blipFill>
          <a:blip r:embed="rId3"/>
          <a:stretch>
            <a:fillRect/>
          </a:stretch>
        </p:blipFill>
        <p:spPr>
          <a:xfrm>
            <a:off x="1753840" y="0"/>
            <a:ext cx="7390160" cy="5143500"/>
          </a:xfrm>
          <a:prstGeom prst="rect">
            <a:avLst/>
          </a:prstGeom>
        </p:spPr>
      </p:pic>
      <p:sp>
        <p:nvSpPr>
          <p:cNvPr id="2" name="Titre 1">
            <a:extLst>
              <a:ext uri="{FF2B5EF4-FFF2-40B4-BE49-F238E27FC236}">
                <a16:creationId xmlns:a16="http://schemas.microsoft.com/office/drawing/2014/main" id="{4AEDC9BB-5972-73C4-1F98-C5212E416033}"/>
              </a:ext>
            </a:extLst>
          </p:cNvPr>
          <p:cNvSpPr txBox="1">
            <a:spLocks/>
          </p:cNvSpPr>
          <p:nvPr/>
        </p:nvSpPr>
        <p:spPr>
          <a:xfrm>
            <a:off x="172370" y="122717"/>
            <a:ext cx="4399630" cy="793752"/>
          </a:xfrm>
          <a:prstGeom prst="rect">
            <a:avLst/>
          </a:prstGeom>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a:latin typeface="Verdana" panose="020B0604030504040204" pitchFamily="34" charset="0"/>
                <a:ea typeface="Verdana" panose="020B0604030504040204" pitchFamily="34" charset="0"/>
              </a:rPr>
              <a:t>Basics of EU Law</a:t>
            </a:r>
          </a:p>
        </p:txBody>
      </p:sp>
    </p:spTree>
    <p:extLst>
      <p:ext uri="{BB962C8B-B14F-4D97-AF65-F5344CB8AC3E}">
        <p14:creationId xmlns:p14="http://schemas.microsoft.com/office/powerpoint/2010/main" val="347852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B2631-1541-5C56-B178-F7A77E7C0FDD}"/>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CA2DF072-CA96-DFA7-7790-9C69D9E6C815}"/>
              </a:ext>
            </a:extLst>
          </p:cNvPr>
          <p:cNvPicPr>
            <a:picLocks noChangeAspect="1"/>
          </p:cNvPicPr>
          <p:nvPr/>
        </p:nvPicPr>
        <p:blipFill>
          <a:blip r:embed="rId3"/>
          <a:srcRect/>
          <a:stretch/>
        </p:blipFill>
        <p:spPr>
          <a:xfrm>
            <a:off x="1755838" y="0"/>
            <a:ext cx="7386163" cy="5143500"/>
          </a:xfrm>
          <a:prstGeom prst="rect">
            <a:avLst/>
          </a:prstGeom>
        </p:spPr>
      </p:pic>
      <p:sp>
        <p:nvSpPr>
          <p:cNvPr id="2" name="Titre 1">
            <a:extLst>
              <a:ext uri="{FF2B5EF4-FFF2-40B4-BE49-F238E27FC236}">
                <a16:creationId xmlns:a16="http://schemas.microsoft.com/office/drawing/2014/main" id="{2BB5F7B8-9994-F8BC-534E-5C6F7989B0D0}"/>
              </a:ext>
            </a:extLst>
          </p:cNvPr>
          <p:cNvSpPr txBox="1">
            <a:spLocks/>
          </p:cNvSpPr>
          <p:nvPr/>
        </p:nvSpPr>
        <p:spPr>
          <a:xfrm>
            <a:off x="172370" y="122717"/>
            <a:ext cx="4399630" cy="793752"/>
          </a:xfrm>
          <a:prstGeom prst="rect">
            <a:avLst/>
          </a:prstGeom>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4000" dirty="0">
                <a:latin typeface="Verdana" panose="020B0604030504040204" pitchFamily="34" charset="0"/>
                <a:ea typeface="Verdana" panose="020B0604030504040204" pitchFamily="34" charset="0"/>
              </a:rPr>
              <a:t>Basics of EU Law</a:t>
            </a:r>
          </a:p>
        </p:txBody>
      </p:sp>
    </p:spTree>
    <p:extLst>
      <p:ext uri="{BB962C8B-B14F-4D97-AF65-F5344CB8AC3E}">
        <p14:creationId xmlns:p14="http://schemas.microsoft.com/office/powerpoint/2010/main" val="806619752"/>
      </p:ext>
    </p:extLst>
  </p:cSld>
  <p:clrMapOvr>
    <a:masterClrMapping/>
  </p:clrMapOvr>
</p:sld>
</file>

<file path=ppt/theme/theme1.xml><?xml version="1.0" encoding="utf-8"?>
<a:theme xmlns:a="http://schemas.openxmlformats.org/drawingml/2006/main" name="2_Conception personnalisée">
  <a:themeElements>
    <a:clrScheme name="Eena 1">
      <a:dk1>
        <a:srgbClr val="2D2B3A"/>
      </a:dk1>
      <a:lt1>
        <a:sysClr val="window" lastClr="FFFFFF"/>
      </a:lt1>
      <a:dk2>
        <a:srgbClr val="737373"/>
      </a:dk2>
      <a:lt2>
        <a:srgbClr val="E8E8EA"/>
      </a:lt2>
      <a:accent1>
        <a:srgbClr val="FDC00D"/>
      </a:accent1>
      <a:accent2>
        <a:srgbClr val="FE9309"/>
      </a:accent2>
      <a:accent3>
        <a:srgbClr val="FC5507"/>
      </a:accent3>
      <a:accent4>
        <a:srgbClr val="DC1B0C"/>
      </a:accent4>
      <a:accent5>
        <a:srgbClr val="000000"/>
      </a:accent5>
      <a:accent6>
        <a:srgbClr val="F79646"/>
      </a:accent6>
      <a:hlink>
        <a:srgbClr val="FB5607"/>
      </a:hlink>
      <a:folHlink>
        <a:srgbClr val="D91B0C"/>
      </a:folHlink>
    </a:clrScheme>
    <a:fontScheme name="Custom 1">
      <a:majorFont>
        <a:latin typeface="Verdana"/>
        <a:ea typeface=""/>
        <a:cs typeface=""/>
      </a:majorFont>
      <a:minorFont>
        <a:latin typeface="Verdana"/>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EENA_Template" id="{53D335A5-461C-42E1-9816-368DCAF252A4}" vid="{C35B6E9B-D1E0-416C-AB48-21564FD6AEB3}"/>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PPT_EENA_Template</Template>
  <TotalTime>6798</TotalTime>
  <Words>1978</Words>
  <Application>Microsoft Office PowerPoint</Application>
  <PresentationFormat>Affichage à l'écran (16:9)</PresentationFormat>
  <Paragraphs>306</Paragraphs>
  <Slides>39</Slides>
  <Notes>39</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39</vt:i4>
      </vt:variant>
    </vt:vector>
  </HeadingPairs>
  <TitlesOfParts>
    <vt:vector size="48" baseType="lpstr">
      <vt:lpstr>Angsana New</vt:lpstr>
      <vt:lpstr>Arial</vt:lpstr>
      <vt:lpstr>Calibri</vt:lpstr>
      <vt:lpstr>Courier New</vt:lpstr>
      <vt:lpstr>inherit</vt:lpstr>
      <vt:lpstr>Times New Roman</vt:lpstr>
      <vt:lpstr>Verdana</vt:lpstr>
      <vt:lpstr>Wingdings</vt:lpstr>
      <vt:lpstr>2_Conception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Benoit  Vivier</dc:creator>
  <cp:lastModifiedBy>Benoit  Vivier</cp:lastModifiedBy>
  <cp:revision>22</cp:revision>
  <cp:lastPrinted>2023-07-10T11:58:36Z</cp:lastPrinted>
  <dcterms:created xsi:type="dcterms:W3CDTF">2023-07-07T12:07:36Z</dcterms:created>
  <dcterms:modified xsi:type="dcterms:W3CDTF">2024-11-14T17:39:35Z</dcterms:modified>
</cp:coreProperties>
</file>